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8" r:id="rId7"/>
    <p:sldId id="267"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636F2-4C8B-41F8-A2FD-FB16082CA77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F83E3D2-EBC9-4189-AA35-93CA7F579007}">
      <dgm:prSet custT="1"/>
      <dgm:spPr/>
      <dgm:t>
        <a:bodyPr/>
        <a:lstStyle/>
        <a:p>
          <a:r>
            <a:rPr lang="en-US" sz="2400" dirty="0"/>
            <a:t>5 Canadian Provinces</a:t>
          </a:r>
        </a:p>
      </dgm:t>
    </dgm:pt>
    <dgm:pt modelId="{6ABE0A36-EA39-4908-B6B3-51B8F9F23A3B}" type="parTrans" cxnId="{5BA6BC76-B58B-4300-9258-B70CB74D021E}">
      <dgm:prSet/>
      <dgm:spPr/>
      <dgm:t>
        <a:bodyPr/>
        <a:lstStyle/>
        <a:p>
          <a:endParaRPr lang="en-US"/>
        </a:p>
      </dgm:t>
    </dgm:pt>
    <dgm:pt modelId="{F00D7A7C-9B6D-433E-8B83-642AD78B2E52}" type="sibTrans" cxnId="{5BA6BC76-B58B-4300-9258-B70CB74D021E}">
      <dgm:prSet/>
      <dgm:spPr/>
      <dgm:t>
        <a:bodyPr/>
        <a:lstStyle/>
        <a:p>
          <a:endParaRPr lang="en-US"/>
        </a:p>
      </dgm:t>
    </dgm:pt>
    <dgm:pt modelId="{86A7A462-5F71-4CC3-BDA8-0207F1E87053}">
      <dgm:prSet custT="1"/>
      <dgm:spPr/>
      <dgm:t>
        <a:bodyPr/>
        <a:lstStyle/>
        <a:p>
          <a:r>
            <a:rPr lang="en-US" sz="1800" dirty="0"/>
            <a:t>The Yukon Territory</a:t>
          </a:r>
        </a:p>
      </dgm:t>
    </dgm:pt>
    <dgm:pt modelId="{2EA8B2D0-4C40-4679-944F-88DE4953CD0E}" type="parTrans" cxnId="{BE81CBF2-23C9-4715-BF64-8D93E180E786}">
      <dgm:prSet/>
      <dgm:spPr/>
      <dgm:t>
        <a:bodyPr/>
        <a:lstStyle/>
        <a:p>
          <a:endParaRPr lang="en-US"/>
        </a:p>
      </dgm:t>
    </dgm:pt>
    <dgm:pt modelId="{133159F8-0EB6-4A31-B17F-2BFFD3544143}" type="sibTrans" cxnId="{BE81CBF2-23C9-4715-BF64-8D93E180E786}">
      <dgm:prSet/>
      <dgm:spPr/>
      <dgm:t>
        <a:bodyPr/>
        <a:lstStyle/>
        <a:p>
          <a:endParaRPr lang="en-US"/>
        </a:p>
      </dgm:t>
    </dgm:pt>
    <dgm:pt modelId="{DF2A5461-FCEC-4322-9D3E-AB1B60D21999}">
      <dgm:prSet custT="1"/>
      <dgm:spPr/>
      <dgm:t>
        <a:bodyPr/>
        <a:lstStyle/>
        <a:p>
          <a:r>
            <a:rPr lang="en-US" sz="1800" dirty="0"/>
            <a:t>The Province of British Columbia</a:t>
          </a:r>
        </a:p>
      </dgm:t>
    </dgm:pt>
    <dgm:pt modelId="{19EF68DF-6DAA-4DE6-ADC7-8FCCBB735534}" type="parTrans" cxnId="{0BAE2831-56BB-42D5-93B2-A62CC9A7FBB9}">
      <dgm:prSet/>
      <dgm:spPr/>
      <dgm:t>
        <a:bodyPr/>
        <a:lstStyle/>
        <a:p>
          <a:endParaRPr lang="en-US"/>
        </a:p>
      </dgm:t>
    </dgm:pt>
    <dgm:pt modelId="{1489B5B5-808A-4636-8915-14811FCA7F0F}" type="sibTrans" cxnId="{0BAE2831-56BB-42D5-93B2-A62CC9A7FBB9}">
      <dgm:prSet/>
      <dgm:spPr/>
      <dgm:t>
        <a:bodyPr/>
        <a:lstStyle/>
        <a:p>
          <a:endParaRPr lang="en-US"/>
        </a:p>
      </dgm:t>
    </dgm:pt>
    <dgm:pt modelId="{A05F19F1-3480-44F6-9133-B171F37394FB}">
      <dgm:prSet custT="1"/>
      <dgm:spPr/>
      <dgm:t>
        <a:bodyPr/>
        <a:lstStyle/>
        <a:p>
          <a:r>
            <a:rPr lang="en-US" sz="1800" dirty="0"/>
            <a:t>The Province of Alberta</a:t>
          </a:r>
        </a:p>
      </dgm:t>
    </dgm:pt>
    <dgm:pt modelId="{A6604605-CAE6-4B9B-AA87-E7920EFE8BFD}" type="parTrans" cxnId="{7EBDD4F1-6323-4DF7-84F7-E5FFD08ADAAD}">
      <dgm:prSet/>
      <dgm:spPr/>
      <dgm:t>
        <a:bodyPr/>
        <a:lstStyle/>
        <a:p>
          <a:endParaRPr lang="en-US"/>
        </a:p>
      </dgm:t>
    </dgm:pt>
    <dgm:pt modelId="{ACD3EEDA-C2D1-4702-98B7-FB3DBF7F3009}" type="sibTrans" cxnId="{7EBDD4F1-6323-4DF7-84F7-E5FFD08ADAAD}">
      <dgm:prSet/>
      <dgm:spPr/>
      <dgm:t>
        <a:bodyPr/>
        <a:lstStyle/>
        <a:p>
          <a:endParaRPr lang="en-US"/>
        </a:p>
      </dgm:t>
    </dgm:pt>
    <dgm:pt modelId="{10999012-5642-44B1-A6FE-619B95FA9FEF}">
      <dgm:prSet custT="1"/>
      <dgm:spPr/>
      <dgm:t>
        <a:bodyPr/>
        <a:lstStyle/>
        <a:p>
          <a:r>
            <a:rPr lang="en-US" sz="1800" dirty="0"/>
            <a:t>The Province of Saskatchewan</a:t>
          </a:r>
        </a:p>
      </dgm:t>
    </dgm:pt>
    <dgm:pt modelId="{304F3EAB-A7C3-4BD5-9A82-C817ADEAF870}" type="parTrans" cxnId="{F6582E39-F719-4F86-8521-3274BCB3A640}">
      <dgm:prSet/>
      <dgm:spPr/>
      <dgm:t>
        <a:bodyPr/>
        <a:lstStyle/>
        <a:p>
          <a:endParaRPr lang="en-US"/>
        </a:p>
      </dgm:t>
    </dgm:pt>
    <dgm:pt modelId="{1C1D4925-864D-42DD-9130-58EE6D2DF3FE}" type="sibTrans" cxnId="{F6582E39-F719-4F86-8521-3274BCB3A640}">
      <dgm:prSet/>
      <dgm:spPr/>
      <dgm:t>
        <a:bodyPr/>
        <a:lstStyle/>
        <a:p>
          <a:endParaRPr lang="en-US"/>
        </a:p>
      </dgm:t>
    </dgm:pt>
    <dgm:pt modelId="{035E6582-7811-4B4C-A03E-58D7CCA6FCEE}">
      <dgm:prSet custT="1"/>
      <dgm:spPr/>
      <dgm:t>
        <a:bodyPr/>
        <a:lstStyle/>
        <a:p>
          <a:r>
            <a:rPr lang="en-US" sz="1800" dirty="0"/>
            <a:t>Alaska Department of Natural Resources, Division of Forestry &amp; Fire Protection</a:t>
          </a:r>
        </a:p>
      </dgm:t>
    </dgm:pt>
    <dgm:pt modelId="{5C3967D8-3323-43A4-9479-2A0335B3390A}" type="parTrans" cxnId="{0CB7FB03-3120-4D5C-82A9-C56D2461047C}">
      <dgm:prSet/>
      <dgm:spPr/>
      <dgm:t>
        <a:bodyPr/>
        <a:lstStyle/>
        <a:p>
          <a:endParaRPr lang="en-US"/>
        </a:p>
      </dgm:t>
    </dgm:pt>
    <dgm:pt modelId="{5D0EAB74-3E28-4FAC-A799-F87EF294095E}" type="sibTrans" cxnId="{0CB7FB03-3120-4D5C-82A9-C56D2461047C}">
      <dgm:prSet/>
      <dgm:spPr/>
      <dgm:t>
        <a:bodyPr/>
        <a:lstStyle/>
        <a:p>
          <a:endParaRPr lang="en-US"/>
        </a:p>
      </dgm:t>
    </dgm:pt>
    <dgm:pt modelId="{81E16455-AD7D-4B77-BF21-779E091FB757}">
      <dgm:prSet custT="1"/>
      <dgm:spPr/>
      <dgm:t>
        <a:bodyPr/>
        <a:lstStyle/>
        <a:p>
          <a:r>
            <a:rPr lang="en-US" sz="1800" dirty="0"/>
            <a:t>Idaho Department of Lands</a:t>
          </a:r>
        </a:p>
      </dgm:t>
    </dgm:pt>
    <dgm:pt modelId="{C8D5BC09-EACD-41AB-BB6D-622719819FB5}" type="parTrans" cxnId="{BA719947-4913-4EAD-A2AE-B0E6DA070C8F}">
      <dgm:prSet/>
      <dgm:spPr/>
      <dgm:t>
        <a:bodyPr/>
        <a:lstStyle/>
        <a:p>
          <a:endParaRPr lang="en-US"/>
        </a:p>
      </dgm:t>
    </dgm:pt>
    <dgm:pt modelId="{25D3B2C1-34EE-4E47-B813-25659367B586}" type="sibTrans" cxnId="{BA719947-4913-4EAD-A2AE-B0E6DA070C8F}">
      <dgm:prSet/>
      <dgm:spPr/>
      <dgm:t>
        <a:bodyPr/>
        <a:lstStyle/>
        <a:p>
          <a:endParaRPr lang="en-US"/>
        </a:p>
      </dgm:t>
    </dgm:pt>
    <dgm:pt modelId="{5ED0AAB3-B2DE-4BD7-B060-904931741EA0}">
      <dgm:prSet custT="1"/>
      <dgm:spPr/>
      <dgm:t>
        <a:bodyPr/>
        <a:lstStyle/>
        <a:p>
          <a:r>
            <a:rPr lang="en-US" sz="1800" dirty="0"/>
            <a:t>Montana Department of Natural Resources</a:t>
          </a:r>
        </a:p>
      </dgm:t>
    </dgm:pt>
    <dgm:pt modelId="{493ED955-B3EB-406A-A274-CB205A23C27A}" type="parTrans" cxnId="{533E0F41-2C7C-431C-AC54-82A3A859085C}">
      <dgm:prSet/>
      <dgm:spPr/>
      <dgm:t>
        <a:bodyPr/>
        <a:lstStyle/>
        <a:p>
          <a:endParaRPr lang="en-US"/>
        </a:p>
      </dgm:t>
    </dgm:pt>
    <dgm:pt modelId="{7B938FB1-04A8-4051-8235-AF46C567EA28}" type="sibTrans" cxnId="{533E0F41-2C7C-431C-AC54-82A3A859085C}">
      <dgm:prSet/>
      <dgm:spPr/>
      <dgm:t>
        <a:bodyPr/>
        <a:lstStyle/>
        <a:p>
          <a:endParaRPr lang="en-US"/>
        </a:p>
      </dgm:t>
    </dgm:pt>
    <dgm:pt modelId="{56E7EDC8-A16F-4773-8C7F-E9FC4B8C5567}">
      <dgm:prSet custT="1"/>
      <dgm:spPr/>
      <dgm:t>
        <a:bodyPr/>
        <a:lstStyle/>
        <a:p>
          <a:r>
            <a:rPr lang="en-US" sz="1800" dirty="0"/>
            <a:t>Oregon Department of Forestry</a:t>
          </a:r>
        </a:p>
      </dgm:t>
    </dgm:pt>
    <dgm:pt modelId="{6D4199EF-6B8C-4937-99F1-16FDD1B77D68}" type="parTrans" cxnId="{9318C325-94BC-4231-B0A7-2952C9F241E4}">
      <dgm:prSet/>
      <dgm:spPr/>
      <dgm:t>
        <a:bodyPr/>
        <a:lstStyle/>
        <a:p>
          <a:endParaRPr lang="en-US"/>
        </a:p>
      </dgm:t>
    </dgm:pt>
    <dgm:pt modelId="{58A179E3-089D-4658-8C30-C4B58DE824FA}" type="sibTrans" cxnId="{9318C325-94BC-4231-B0A7-2952C9F241E4}">
      <dgm:prSet/>
      <dgm:spPr/>
      <dgm:t>
        <a:bodyPr/>
        <a:lstStyle/>
        <a:p>
          <a:endParaRPr lang="en-US"/>
        </a:p>
      </dgm:t>
    </dgm:pt>
    <dgm:pt modelId="{070453F4-6DE6-4638-B44D-9A6A242EE836}">
      <dgm:prSet custT="1"/>
      <dgm:spPr/>
      <dgm:t>
        <a:bodyPr/>
        <a:lstStyle/>
        <a:p>
          <a:r>
            <a:rPr lang="en-US" sz="1800" dirty="0"/>
            <a:t>Washington Department of Natural Resources</a:t>
          </a:r>
        </a:p>
      </dgm:t>
    </dgm:pt>
    <dgm:pt modelId="{0E84771C-2264-4307-B0DB-435248A6C03D}" type="parTrans" cxnId="{E8A59522-D8CD-41AF-AEF3-3713094B17DD}">
      <dgm:prSet/>
      <dgm:spPr/>
      <dgm:t>
        <a:bodyPr/>
        <a:lstStyle/>
        <a:p>
          <a:endParaRPr lang="en-US"/>
        </a:p>
      </dgm:t>
    </dgm:pt>
    <dgm:pt modelId="{EF5E0EBF-7949-4BB0-B7E2-E4B4F0EA7447}" type="sibTrans" cxnId="{E8A59522-D8CD-41AF-AEF3-3713094B17DD}">
      <dgm:prSet/>
      <dgm:spPr/>
      <dgm:t>
        <a:bodyPr/>
        <a:lstStyle/>
        <a:p>
          <a:endParaRPr lang="en-US"/>
        </a:p>
      </dgm:t>
    </dgm:pt>
    <dgm:pt modelId="{38317B66-352F-4D5D-917B-EE5BA4573DF2}">
      <dgm:prSet custT="1"/>
      <dgm:spPr/>
      <dgm:t>
        <a:bodyPr/>
        <a:lstStyle/>
        <a:p>
          <a:r>
            <a:rPr lang="en-US" sz="2400" dirty="0"/>
            <a:t>5 United States </a:t>
          </a:r>
        </a:p>
      </dgm:t>
    </dgm:pt>
    <dgm:pt modelId="{629597A5-4CFA-4437-9A71-AF708C99FC34}" type="sibTrans" cxnId="{3CFDC014-DD13-46AB-9B9E-468479C714EC}">
      <dgm:prSet/>
      <dgm:spPr/>
      <dgm:t>
        <a:bodyPr/>
        <a:lstStyle/>
        <a:p>
          <a:endParaRPr lang="en-US"/>
        </a:p>
      </dgm:t>
    </dgm:pt>
    <dgm:pt modelId="{04847FC3-A7AA-4E26-A065-1BFB6E6EE801}" type="parTrans" cxnId="{3CFDC014-DD13-46AB-9B9E-468479C714EC}">
      <dgm:prSet/>
      <dgm:spPr/>
      <dgm:t>
        <a:bodyPr/>
        <a:lstStyle/>
        <a:p>
          <a:endParaRPr lang="en-US"/>
        </a:p>
      </dgm:t>
    </dgm:pt>
    <dgm:pt modelId="{78D4CC40-95B5-4650-BEA5-C8284EE4AB91}">
      <dgm:prSet custT="1"/>
      <dgm:spPr/>
      <dgm:t>
        <a:bodyPr/>
        <a:lstStyle/>
        <a:p>
          <a:r>
            <a:rPr lang="en-US" sz="1800" dirty="0"/>
            <a:t>The Northwest Territories</a:t>
          </a:r>
        </a:p>
      </dgm:t>
    </dgm:pt>
    <dgm:pt modelId="{37C12963-C377-48E2-B61F-3CB3CB69CBE8}" type="parTrans" cxnId="{4840D76E-1D71-4297-81EA-2F4990E1FAF7}">
      <dgm:prSet/>
      <dgm:spPr/>
      <dgm:t>
        <a:bodyPr/>
        <a:lstStyle/>
        <a:p>
          <a:endParaRPr lang="en-US"/>
        </a:p>
      </dgm:t>
    </dgm:pt>
    <dgm:pt modelId="{9D9048F0-B728-41FC-B9A6-20D1B2D3DED5}" type="sibTrans" cxnId="{4840D76E-1D71-4297-81EA-2F4990E1FAF7}">
      <dgm:prSet/>
      <dgm:spPr/>
      <dgm:t>
        <a:bodyPr/>
        <a:lstStyle/>
        <a:p>
          <a:endParaRPr lang="en-US"/>
        </a:p>
      </dgm:t>
    </dgm:pt>
    <dgm:pt modelId="{C8DE52A7-14D4-4B4D-9976-25D5A08862D1}" type="pres">
      <dgm:prSet presAssocID="{CB5636F2-4C8B-41F8-A2FD-FB16082CA778}" presName="linear" presStyleCnt="0">
        <dgm:presLayoutVars>
          <dgm:animLvl val="lvl"/>
          <dgm:resizeHandles val="exact"/>
        </dgm:presLayoutVars>
      </dgm:prSet>
      <dgm:spPr/>
    </dgm:pt>
    <dgm:pt modelId="{D22FC216-53D0-4E03-B71C-D7CDF9871030}" type="pres">
      <dgm:prSet presAssocID="{2F83E3D2-EBC9-4189-AA35-93CA7F579007}" presName="parentText" presStyleLbl="node1" presStyleIdx="0" presStyleCnt="2" custLinFactNeighborX="-5832" custLinFactNeighborY="-18555">
        <dgm:presLayoutVars>
          <dgm:chMax val="0"/>
          <dgm:bulletEnabled val="1"/>
        </dgm:presLayoutVars>
      </dgm:prSet>
      <dgm:spPr/>
    </dgm:pt>
    <dgm:pt modelId="{44DF8977-101A-4985-B313-CDD6843A0F79}" type="pres">
      <dgm:prSet presAssocID="{2F83E3D2-EBC9-4189-AA35-93CA7F579007}" presName="childText" presStyleLbl="revTx" presStyleIdx="0" presStyleCnt="2" custScaleY="145160">
        <dgm:presLayoutVars>
          <dgm:bulletEnabled val="1"/>
        </dgm:presLayoutVars>
      </dgm:prSet>
      <dgm:spPr/>
    </dgm:pt>
    <dgm:pt modelId="{E7920BF4-BC88-4FDE-BA71-BDD14E21FC80}" type="pres">
      <dgm:prSet presAssocID="{38317B66-352F-4D5D-917B-EE5BA4573DF2}" presName="parentText" presStyleLbl="node1" presStyleIdx="1" presStyleCnt="2">
        <dgm:presLayoutVars>
          <dgm:chMax val="0"/>
          <dgm:bulletEnabled val="1"/>
        </dgm:presLayoutVars>
      </dgm:prSet>
      <dgm:spPr/>
    </dgm:pt>
    <dgm:pt modelId="{DB92101E-E404-46D9-8ABC-C3E82B5366F7}" type="pres">
      <dgm:prSet presAssocID="{38317B66-352F-4D5D-917B-EE5BA4573DF2}" presName="childText" presStyleLbl="revTx" presStyleIdx="1" presStyleCnt="2">
        <dgm:presLayoutVars>
          <dgm:bulletEnabled val="1"/>
        </dgm:presLayoutVars>
      </dgm:prSet>
      <dgm:spPr/>
    </dgm:pt>
  </dgm:ptLst>
  <dgm:cxnLst>
    <dgm:cxn modelId="{0CB7FB03-3120-4D5C-82A9-C56D2461047C}" srcId="{38317B66-352F-4D5D-917B-EE5BA4573DF2}" destId="{035E6582-7811-4B4C-A03E-58D7CCA6FCEE}" srcOrd="0" destOrd="0" parTransId="{5C3967D8-3323-43A4-9479-2A0335B3390A}" sibTransId="{5D0EAB74-3E28-4FAC-A799-F87EF294095E}"/>
    <dgm:cxn modelId="{4456220C-443B-4E27-BFBD-179492F151F7}" type="presOf" srcId="{56E7EDC8-A16F-4773-8C7F-E9FC4B8C5567}" destId="{DB92101E-E404-46D9-8ABC-C3E82B5366F7}" srcOrd="0" destOrd="3" presId="urn:microsoft.com/office/officeart/2005/8/layout/vList2"/>
    <dgm:cxn modelId="{3CFDC014-DD13-46AB-9B9E-468479C714EC}" srcId="{CB5636F2-4C8B-41F8-A2FD-FB16082CA778}" destId="{38317B66-352F-4D5D-917B-EE5BA4573DF2}" srcOrd="1" destOrd="0" parTransId="{04847FC3-A7AA-4E26-A065-1BFB6E6EE801}" sibTransId="{629597A5-4CFA-4437-9A71-AF708C99FC34}"/>
    <dgm:cxn modelId="{E8A59522-D8CD-41AF-AEF3-3713094B17DD}" srcId="{38317B66-352F-4D5D-917B-EE5BA4573DF2}" destId="{070453F4-6DE6-4638-B44D-9A6A242EE836}" srcOrd="4" destOrd="0" parTransId="{0E84771C-2264-4307-B0DB-435248A6C03D}" sibTransId="{EF5E0EBF-7949-4BB0-B7E2-E4B4F0EA7447}"/>
    <dgm:cxn modelId="{9318C325-94BC-4231-B0A7-2952C9F241E4}" srcId="{38317B66-352F-4D5D-917B-EE5BA4573DF2}" destId="{56E7EDC8-A16F-4773-8C7F-E9FC4B8C5567}" srcOrd="3" destOrd="0" parTransId="{6D4199EF-6B8C-4937-99F1-16FDD1B77D68}" sibTransId="{58A179E3-089D-4658-8C30-C4B58DE824FA}"/>
    <dgm:cxn modelId="{0BAE2831-56BB-42D5-93B2-A62CC9A7FBB9}" srcId="{2F83E3D2-EBC9-4189-AA35-93CA7F579007}" destId="{DF2A5461-FCEC-4322-9D3E-AB1B60D21999}" srcOrd="1" destOrd="0" parTransId="{19EF68DF-6DAA-4DE6-ADC7-8FCCBB735534}" sibTransId="{1489B5B5-808A-4636-8915-14811FCA7F0F}"/>
    <dgm:cxn modelId="{616AA034-3E7A-443C-A803-0D57CA880DC2}" type="presOf" srcId="{2F83E3D2-EBC9-4189-AA35-93CA7F579007}" destId="{D22FC216-53D0-4E03-B71C-D7CDF9871030}" srcOrd="0" destOrd="0" presId="urn:microsoft.com/office/officeart/2005/8/layout/vList2"/>
    <dgm:cxn modelId="{F6582E39-F719-4F86-8521-3274BCB3A640}" srcId="{2F83E3D2-EBC9-4189-AA35-93CA7F579007}" destId="{10999012-5642-44B1-A6FE-619B95FA9FEF}" srcOrd="3" destOrd="0" parTransId="{304F3EAB-A7C3-4BD5-9A82-C817ADEAF870}" sibTransId="{1C1D4925-864D-42DD-9130-58EE6D2DF3FE}"/>
    <dgm:cxn modelId="{55F07E3B-42F6-4B81-821A-545C50D8B6DB}" type="presOf" srcId="{DF2A5461-FCEC-4322-9D3E-AB1B60D21999}" destId="{44DF8977-101A-4985-B313-CDD6843A0F79}" srcOrd="0" destOrd="1" presId="urn:microsoft.com/office/officeart/2005/8/layout/vList2"/>
    <dgm:cxn modelId="{2E3F5140-1896-4DC4-9CD7-F8D958A9A8E9}" type="presOf" srcId="{38317B66-352F-4D5D-917B-EE5BA4573DF2}" destId="{E7920BF4-BC88-4FDE-BA71-BDD14E21FC80}" srcOrd="0" destOrd="0" presId="urn:microsoft.com/office/officeart/2005/8/layout/vList2"/>
    <dgm:cxn modelId="{8076FE5F-3CAF-4DDB-83FE-9C374DA4C24E}" type="presOf" srcId="{CB5636F2-4C8B-41F8-A2FD-FB16082CA778}" destId="{C8DE52A7-14D4-4B4D-9976-25D5A08862D1}" srcOrd="0" destOrd="0" presId="urn:microsoft.com/office/officeart/2005/8/layout/vList2"/>
    <dgm:cxn modelId="{533E0F41-2C7C-431C-AC54-82A3A859085C}" srcId="{38317B66-352F-4D5D-917B-EE5BA4573DF2}" destId="{5ED0AAB3-B2DE-4BD7-B060-904931741EA0}" srcOrd="2" destOrd="0" parTransId="{493ED955-B3EB-406A-A274-CB205A23C27A}" sibTransId="{7B938FB1-04A8-4051-8235-AF46C567EA28}"/>
    <dgm:cxn modelId="{BA719947-4913-4EAD-A2AE-B0E6DA070C8F}" srcId="{38317B66-352F-4D5D-917B-EE5BA4573DF2}" destId="{81E16455-AD7D-4B77-BF21-779E091FB757}" srcOrd="1" destOrd="0" parTransId="{C8D5BC09-EACD-41AB-BB6D-622719819FB5}" sibTransId="{25D3B2C1-34EE-4E47-B813-25659367B586}"/>
    <dgm:cxn modelId="{4840D76E-1D71-4297-81EA-2F4990E1FAF7}" srcId="{2F83E3D2-EBC9-4189-AA35-93CA7F579007}" destId="{78D4CC40-95B5-4650-BEA5-C8284EE4AB91}" srcOrd="4" destOrd="0" parTransId="{37C12963-C377-48E2-B61F-3CB3CB69CBE8}" sibTransId="{9D9048F0-B728-41FC-B9A6-20D1B2D3DED5}"/>
    <dgm:cxn modelId="{5BA6BC76-B58B-4300-9258-B70CB74D021E}" srcId="{CB5636F2-4C8B-41F8-A2FD-FB16082CA778}" destId="{2F83E3D2-EBC9-4189-AA35-93CA7F579007}" srcOrd="0" destOrd="0" parTransId="{6ABE0A36-EA39-4908-B6B3-51B8F9F23A3B}" sibTransId="{F00D7A7C-9B6D-433E-8B83-642AD78B2E52}"/>
    <dgm:cxn modelId="{DCB23394-765A-49E2-B543-F12E041D6E38}" type="presOf" srcId="{86A7A462-5F71-4CC3-BDA8-0207F1E87053}" destId="{44DF8977-101A-4985-B313-CDD6843A0F79}" srcOrd="0" destOrd="0" presId="urn:microsoft.com/office/officeart/2005/8/layout/vList2"/>
    <dgm:cxn modelId="{69FF4BAD-A31A-4CAE-AC48-78F21BD8F205}" type="presOf" srcId="{10999012-5642-44B1-A6FE-619B95FA9FEF}" destId="{44DF8977-101A-4985-B313-CDD6843A0F79}" srcOrd="0" destOrd="3" presId="urn:microsoft.com/office/officeart/2005/8/layout/vList2"/>
    <dgm:cxn modelId="{F63401B0-1D54-437A-BE5F-8F5324BA4869}" type="presOf" srcId="{A05F19F1-3480-44F6-9133-B171F37394FB}" destId="{44DF8977-101A-4985-B313-CDD6843A0F79}" srcOrd="0" destOrd="2" presId="urn:microsoft.com/office/officeart/2005/8/layout/vList2"/>
    <dgm:cxn modelId="{A0A237CD-8776-4855-B460-6FD93E4B17FE}" type="presOf" srcId="{81E16455-AD7D-4B77-BF21-779E091FB757}" destId="{DB92101E-E404-46D9-8ABC-C3E82B5366F7}" srcOrd="0" destOrd="1" presId="urn:microsoft.com/office/officeart/2005/8/layout/vList2"/>
    <dgm:cxn modelId="{A2E698CE-E64D-4FB1-B93E-4C92FBC341A9}" type="presOf" srcId="{035E6582-7811-4B4C-A03E-58D7CCA6FCEE}" destId="{DB92101E-E404-46D9-8ABC-C3E82B5366F7}" srcOrd="0" destOrd="0" presId="urn:microsoft.com/office/officeart/2005/8/layout/vList2"/>
    <dgm:cxn modelId="{25A723D1-C69E-425C-B350-6C98BC91367E}" type="presOf" srcId="{070453F4-6DE6-4638-B44D-9A6A242EE836}" destId="{DB92101E-E404-46D9-8ABC-C3E82B5366F7}" srcOrd="0" destOrd="4" presId="urn:microsoft.com/office/officeart/2005/8/layout/vList2"/>
    <dgm:cxn modelId="{C152F3D1-CAFB-4800-89D8-FBE9F2D652B1}" type="presOf" srcId="{78D4CC40-95B5-4650-BEA5-C8284EE4AB91}" destId="{44DF8977-101A-4985-B313-CDD6843A0F79}" srcOrd="0" destOrd="4" presId="urn:microsoft.com/office/officeart/2005/8/layout/vList2"/>
    <dgm:cxn modelId="{7EBDD4F1-6323-4DF7-84F7-E5FFD08ADAAD}" srcId="{2F83E3D2-EBC9-4189-AA35-93CA7F579007}" destId="{A05F19F1-3480-44F6-9133-B171F37394FB}" srcOrd="2" destOrd="0" parTransId="{A6604605-CAE6-4B9B-AA87-E7920EFE8BFD}" sibTransId="{ACD3EEDA-C2D1-4702-98B7-FB3DBF7F3009}"/>
    <dgm:cxn modelId="{BE81CBF2-23C9-4715-BF64-8D93E180E786}" srcId="{2F83E3D2-EBC9-4189-AA35-93CA7F579007}" destId="{86A7A462-5F71-4CC3-BDA8-0207F1E87053}" srcOrd="0" destOrd="0" parTransId="{2EA8B2D0-4C40-4679-944F-88DE4953CD0E}" sibTransId="{133159F8-0EB6-4A31-B17F-2BFFD3544143}"/>
    <dgm:cxn modelId="{4FB55CFE-62B8-4BFB-9883-3A8AA2AEB634}" type="presOf" srcId="{5ED0AAB3-B2DE-4BD7-B060-904931741EA0}" destId="{DB92101E-E404-46D9-8ABC-C3E82B5366F7}" srcOrd="0" destOrd="2" presId="urn:microsoft.com/office/officeart/2005/8/layout/vList2"/>
    <dgm:cxn modelId="{5337D2F3-6247-4061-877D-928BDC6C9F41}" type="presParOf" srcId="{C8DE52A7-14D4-4B4D-9976-25D5A08862D1}" destId="{D22FC216-53D0-4E03-B71C-D7CDF9871030}" srcOrd="0" destOrd="0" presId="urn:microsoft.com/office/officeart/2005/8/layout/vList2"/>
    <dgm:cxn modelId="{365CE620-942F-4209-86A1-55BE0E143C15}" type="presParOf" srcId="{C8DE52A7-14D4-4B4D-9976-25D5A08862D1}" destId="{44DF8977-101A-4985-B313-CDD6843A0F79}" srcOrd="1" destOrd="0" presId="urn:microsoft.com/office/officeart/2005/8/layout/vList2"/>
    <dgm:cxn modelId="{45B94D15-76EE-4A40-9CDD-2E18F028D151}" type="presParOf" srcId="{C8DE52A7-14D4-4B4D-9976-25D5A08862D1}" destId="{E7920BF4-BC88-4FDE-BA71-BDD14E21FC80}" srcOrd="2" destOrd="0" presId="urn:microsoft.com/office/officeart/2005/8/layout/vList2"/>
    <dgm:cxn modelId="{257F43FA-A3C7-4A92-B6A7-07CBC08E0117}" type="presParOf" srcId="{C8DE52A7-14D4-4B4D-9976-25D5A08862D1}" destId="{DB92101E-E404-46D9-8ABC-C3E82B5366F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E836B-D382-4BD9-81A9-64988A4E0A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2947ED7-BF4A-4524-808F-26E201FEF050}">
      <dgm:prSet/>
      <dgm:spPr/>
      <dgm:t>
        <a:bodyPr/>
        <a:lstStyle/>
        <a:p>
          <a:r>
            <a:rPr lang="en-US" b="0" i="0" dirty="0"/>
            <a:t>The Northwest Wildland Fire Protection Agreement ratified by US Public Law 105377, 1998, and signed by the member agencies provides for this cooperative operating plan under Article 3.2. </a:t>
          </a:r>
          <a:endParaRPr lang="en-US" dirty="0"/>
        </a:p>
      </dgm:t>
    </dgm:pt>
    <dgm:pt modelId="{D942615E-3097-499B-8F63-95F725ADD1CE}" type="parTrans" cxnId="{254908C9-1AB1-42DC-A51F-9EC6AB3C87E3}">
      <dgm:prSet/>
      <dgm:spPr/>
      <dgm:t>
        <a:bodyPr/>
        <a:lstStyle/>
        <a:p>
          <a:endParaRPr lang="en-US"/>
        </a:p>
      </dgm:t>
    </dgm:pt>
    <dgm:pt modelId="{2DFB7FA6-55EF-4D80-9D23-35ECD29EE867}" type="sibTrans" cxnId="{254908C9-1AB1-42DC-A51F-9EC6AB3C87E3}">
      <dgm:prSet/>
      <dgm:spPr/>
      <dgm:t>
        <a:bodyPr/>
        <a:lstStyle/>
        <a:p>
          <a:endParaRPr lang="en-US"/>
        </a:p>
      </dgm:t>
    </dgm:pt>
    <dgm:pt modelId="{32BA2A2C-C0CA-4604-B8A4-16383AE3C672}">
      <dgm:prSet/>
      <dgm:spPr/>
      <dgm:t>
        <a:bodyPr/>
        <a:lstStyle/>
        <a:p>
          <a:r>
            <a:rPr lang="en-US" b="0" i="0" dirty="0"/>
            <a:t>AK DNR Statewide Operations Chief is the lead point of contact and therefore analyzes the current fire climate and can request resources with a simple phone call to partnering provinces/states.</a:t>
          </a:r>
          <a:endParaRPr lang="en-US" dirty="0"/>
        </a:p>
      </dgm:t>
    </dgm:pt>
    <dgm:pt modelId="{20F664C9-0D05-4D76-B27F-515DAF46CA49}" type="parTrans" cxnId="{FE075C07-DB55-4467-9EAD-F2857CD2D9C0}">
      <dgm:prSet/>
      <dgm:spPr/>
      <dgm:t>
        <a:bodyPr/>
        <a:lstStyle/>
        <a:p>
          <a:endParaRPr lang="en-US"/>
        </a:p>
      </dgm:t>
    </dgm:pt>
    <dgm:pt modelId="{B1C11901-5D76-4DBA-8E64-161AE61AE84F}" type="sibTrans" cxnId="{FE075C07-DB55-4467-9EAD-F2857CD2D9C0}">
      <dgm:prSet/>
      <dgm:spPr/>
      <dgm:t>
        <a:bodyPr/>
        <a:lstStyle/>
        <a:p>
          <a:endParaRPr lang="en-US"/>
        </a:p>
      </dgm:t>
    </dgm:pt>
    <dgm:pt modelId="{7DDD466F-40DD-41DB-AC26-373DA361B8CB}" type="pres">
      <dgm:prSet presAssocID="{D5BE836B-D382-4BD9-81A9-64988A4E0A92}" presName="root" presStyleCnt="0">
        <dgm:presLayoutVars>
          <dgm:dir/>
          <dgm:resizeHandles val="exact"/>
        </dgm:presLayoutVars>
      </dgm:prSet>
      <dgm:spPr/>
    </dgm:pt>
    <dgm:pt modelId="{FF23C7CE-8FD4-42CD-B1E0-C03D8388F79B}" type="pres">
      <dgm:prSet presAssocID="{E2947ED7-BF4A-4524-808F-26E201FEF050}" presName="compNode" presStyleCnt="0"/>
      <dgm:spPr/>
    </dgm:pt>
    <dgm:pt modelId="{5902691A-2E56-4C45-8907-415E864B680D}" type="pres">
      <dgm:prSet presAssocID="{E2947ED7-BF4A-4524-808F-26E201FEF050}" presName="bgRect" presStyleLbl="bgShp" presStyleIdx="0" presStyleCnt="2" custScaleY="150694"/>
      <dgm:spPr/>
    </dgm:pt>
    <dgm:pt modelId="{9398D538-99E3-4AEF-9842-40CC7469DA96}" type="pres">
      <dgm:prSet presAssocID="{E2947ED7-BF4A-4524-808F-26E201FEF0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ECAE0146-99E4-4D0E-9651-91C4EC91E93E}" type="pres">
      <dgm:prSet presAssocID="{E2947ED7-BF4A-4524-808F-26E201FEF050}" presName="spaceRect" presStyleCnt="0"/>
      <dgm:spPr/>
    </dgm:pt>
    <dgm:pt modelId="{F2338364-9A92-4A00-A311-AE20766CB251}" type="pres">
      <dgm:prSet presAssocID="{E2947ED7-BF4A-4524-808F-26E201FEF050}" presName="parTx" presStyleLbl="revTx" presStyleIdx="0" presStyleCnt="2" custScaleX="112155" custScaleY="128664">
        <dgm:presLayoutVars>
          <dgm:chMax val="0"/>
          <dgm:chPref val="0"/>
        </dgm:presLayoutVars>
      </dgm:prSet>
      <dgm:spPr/>
    </dgm:pt>
    <dgm:pt modelId="{7F973A3D-A421-459D-9801-7B95D47AC3E0}" type="pres">
      <dgm:prSet presAssocID="{2DFB7FA6-55EF-4D80-9D23-35ECD29EE867}" presName="sibTrans" presStyleCnt="0"/>
      <dgm:spPr/>
    </dgm:pt>
    <dgm:pt modelId="{BF437F80-74B4-41AB-93BC-1EB51FC6C402}" type="pres">
      <dgm:prSet presAssocID="{32BA2A2C-C0CA-4604-B8A4-16383AE3C672}" presName="compNode" presStyleCnt="0"/>
      <dgm:spPr/>
    </dgm:pt>
    <dgm:pt modelId="{F60B2C48-33C1-4C68-8DF6-52C4BCFC0CB4}" type="pres">
      <dgm:prSet presAssocID="{32BA2A2C-C0CA-4604-B8A4-16383AE3C672}" presName="bgRect" presStyleLbl="bgShp" presStyleIdx="1" presStyleCnt="2" custScaleY="139484"/>
      <dgm:spPr/>
    </dgm:pt>
    <dgm:pt modelId="{321E0D10-ACD8-43EB-936C-8F0A39DCADF4}" type="pres">
      <dgm:prSet presAssocID="{32BA2A2C-C0CA-4604-B8A4-16383AE3C6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F980410-D510-4601-B189-B006B147929B}" type="pres">
      <dgm:prSet presAssocID="{32BA2A2C-C0CA-4604-B8A4-16383AE3C672}" presName="spaceRect" presStyleCnt="0"/>
      <dgm:spPr/>
    </dgm:pt>
    <dgm:pt modelId="{B181481D-B18B-441E-BE36-7A583D9D9316}" type="pres">
      <dgm:prSet presAssocID="{32BA2A2C-C0CA-4604-B8A4-16383AE3C672}" presName="parTx" presStyleLbl="revTx" presStyleIdx="1" presStyleCnt="2" custScaleX="103931" custScaleY="110145">
        <dgm:presLayoutVars>
          <dgm:chMax val="0"/>
          <dgm:chPref val="0"/>
        </dgm:presLayoutVars>
      </dgm:prSet>
      <dgm:spPr/>
    </dgm:pt>
  </dgm:ptLst>
  <dgm:cxnLst>
    <dgm:cxn modelId="{1CDDF506-A00F-4846-8679-6C0D72A3BC4F}" type="presOf" srcId="{E2947ED7-BF4A-4524-808F-26E201FEF050}" destId="{F2338364-9A92-4A00-A311-AE20766CB251}" srcOrd="0" destOrd="0" presId="urn:microsoft.com/office/officeart/2018/2/layout/IconVerticalSolidList"/>
    <dgm:cxn modelId="{FE075C07-DB55-4467-9EAD-F2857CD2D9C0}" srcId="{D5BE836B-D382-4BD9-81A9-64988A4E0A92}" destId="{32BA2A2C-C0CA-4604-B8A4-16383AE3C672}" srcOrd="1" destOrd="0" parTransId="{20F664C9-0D05-4D76-B27F-515DAF46CA49}" sibTransId="{B1C11901-5D76-4DBA-8E64-161AE61AE84F}"/>
    <dgm:cxn modelId="{3D23F79F-9226-477E-844E-185B07D9EC74}" type="presOf" srcId="{D5BE836B-D382-4BD9-81A9-64988A4E0A92}" destId="{7DDD466F-40DD-41DB-AC26-373DA361B8CB}" srcOrd="0" destOrd="0" presId="urn:microsoft.com/office/officeart/2018/2/layout/IconVerticalSolidList"/>
    <dgm:cxn modelId="{254908C9-1AB1-42DC-A51F-9EC6AB3C87E3}" srcId="{D5BE836B-D382-4BD9-81A9-64988A4E0A92}" destId="{E2947ED7-BF4A-4524-808F-26E201FEF050}" srcOrd="0" destOrd="0" parTransId="{D942615E-3097-499B-8F63-95F725ADD1CE}" sibTransId="{2DFB7FA6-55EF-4D80-9D23-35ECD29EE867}"/>
    <dgm:cxn modelId="{4251CDDB-048A-4C81-93FC-9AEEE09613C1}" type="presOf" srcId="{32BA2A2C-C0CA-4604-B8A4-16383AE3C672}" destId="{B181481D-B18B-441E-BE36-7A583D9D9316}" srcOrd="0" destOrd="0" presId="urn:microsoft.com/office/officeart/2018/2/layout/IconVerticalSolidList"/>
    <dgm:cxn modelId="{2E277E54-A8EE-4D26-9DAF-D5FAA7DDF52C}" type="presParOf" srcId="{7DDD466F-40DD-41DB-AC26-373DA361B8CB}" destId="{FF23C7CE-8FD4-42CD-B1E0-C03D8388F79B}" srcOrd="0" destOrd="0" presId="urn:microsoft.com/office/officeart/2018/2/layout/IconVerticalSolidList"/>
    <dgm:cxn modelId="{19F615B5-3E71-4D43-96FD-02157AA6A1D3}" type="presParOf" srcId="{FF23C7CE-8FD4-42CD-B1E0-C03D8388F79B}" destId="{5902691A-2E56-4C45-8907-415E864B680D}" srcOrd="0" destOrd="0" presId="urn:microsoft.com/office/officeart/2018/2/layout/IconVerticalSolidList"/>
    <dgm:cxn modelId="{8CBDABE7-A94D-4B47-8925-0346CA3F2E06}" type="presParOf" srcId="{FF23C7CE-8FD4-42CD-B1E0-C03D8388F79B}" destId="{9398D538-99E3-4AEF-9842-40CC7469DA96}" srcOrd="1" destOrd="0" presId="urn:microsoft.com/office/officeart/2018/2/layout/IconVerticalSolidList"/>
    <dgm:cxn modelId="{B390EEA7-443A-44BB-8531-1F5E5B11A7F3}" type="presParOf" srcId="{FF23C7CE-8FD4-42CD-B1E0-C03D8388F79B}" destId="{ECAE0146-99E4-4D0E-9651-91C4EC91E93E}" srcOrd="2" destOrd="0" presId="urn:microsoft.com/office/officeart/2018/2/layout/IconVerticalSolidList"/>
    <dgm:cxn modelId="{30A75F90-CA44-49AC-9ED6-9EB091146AFA}" type="presParOf" srcId="{FF23C7CE-8FD4-42CD-B1E0-C03D8388F79B}" destId="{F2338364-9A92-4A00-A311-AE20766CB251}" srcOrd="3" destOrd="0" presId="urn:microsoft.com/office/officeart/2018/2/layout/IconVerticalSolidList"/>
    <dgm:cxn modelId="{B56265A9-6854-418A-8E6C-663B42884F27}" type="presParOf" srcId="{7DDD466F-40DD-41DB-AC26-373DA361B8CB}" destId="{7F973A3D-A421-459D-9801-7B95D47AC3E0}" srcOrd="1" destOrd="0" presId="urn:microsoft.com/office/officeart/2018/2/layout/IconVerticalSolidList"/>
    <dgm:cxn modelId="{27917C2F-5B75-4ED7-93E9-AAC16454377C}" type="presParOf" srcId="{7DDD466F-40DD-41DB-AC26-373DA361B8CB}" destId="{BF437F80-74B4-41AB-93BC-1EB51FC6C402}" srcOrd="2" destOrd="0" presId="urn:microsoft.com/office/officeart/2018/2/layout/IconVerticalSolidList"/>
    <dgm:cxn modelId="{835152B8-65FB-44E8-8150-F149E7AE3F4E}" type="presParOf" srcId="{BF437F80-74B4-41AB-93BC-1EB51FC6C402}" destId="{F60B2C48-33C1-4C68-8DF6-52C4BCFC0CB4}" srcOrd="0" destOrd="0" presId="urn:microsoft.com/office/officeart/2018/2/layout/IconVerticalSolidList"/>
    <dgm:cxn modelId="{7C1D7CC5-7C8B-4E0C-AA21-E06E2DD6169F}" type="presParOf" srcId="{BF437F80-74B4-41AB-93BC-1EB51FC6C402}" destId="{321E0D10-ACD8-43EB-936C-8F0A39DCADF4}" srcOrd="1" destOrd="0" presId="urn:microsoft.com/office/officeart/2018/2/layout/IconVerticalSolidList"/>
    <dgm:cxn modelId="{FADE2A56-0ADC-4C45-A3C9-C9C3443F9AC5}" type="presParOf" srcId="{BF437F80-74B4-41AB-93BC-1EB51FC6C402}" destId="{5F980410-D510-4601-B189-B006B147929B}" srcOrd="2" destOrd="0" presId="urn:microsoft.com/office/officeart/2018/2/layout/IconVerticalSolidList"/>
    <dgm:cxn modelId="{884CE7B2-0810-43AA-8892-D8CDFC28826D}" type="presParOf" srcId="{BF437F80-74B4-41AB-93BC-1EB51FC6C402}" destId="{B181481D-B18B-441E-BE36-7A583D9D93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FC216-53D0-4E03-B71C-D7CDF9871030}">
      <dsp:nvSpPr>
        <dsp:cNvPr id="0" name=""/>
        <dsp:cNvSpPr/>
      </dsp:nvSpPr>
      <dsp:spPr>
        <a:xfrm>
          <a:off x="0" y="0"/>
          <a:ext cx="5615061" cy="583857"/>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5 Canadian Provinces</a:t>
          </a:r>
        </a:p>
      </dsp:txBody>
      <dsp:txXfrm>
        <a:off x="28502" y="28502"/>
        <a:ext cx="5558057" cy="526853"/>
      </dsp:txXfrm>
    </dsp:sp>
    <dsp:sp modelId="{44DF8977-101A-4985-B313-CDD6843A0F79}">
      <dsp:nvSpPr>
        <dsp:cNvPr id="0" name=""/>
        <dsp:cNvSpPr/>
      </dsp:nvSpPr>
      <dsp:spPr>
        <a:xfrm>
          <a:off x="0" y="583892"/>
          <a:ext cx="5615061" cy="221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7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Yukon Territory</a:t>
          </a:r>
        </a:p>
        <a:p>
          <a:pPr marL="171450" lvl="1" indent="-171450" algn="l" defTabSz="800100">
            <a:lnSpc>
              <a:spcPct val="90000"/>
            </a:lnSpc>
            <a:spcBef>
              <a:spcPct val="0"/>
            </a:spcBef>
            <a:spcAft>
              <a:spcPct val="20000"/>
            </a:spcAft>
            <a:buChar char="•"/>
          </a:pPr>
          <a:r>
            <a:rPr lang="en-US" sz="1800" kern="1200" dirty="0"/>
            <a:t>The Province of British Columbia</a:t>
          </a:r>
        </a:p>
        <a:p>
          <a:pPr marL="171450" lvl="1" indent="-171450" algn="l" defTabSz="800100">
            <a:lnSpc>
              <a:spcPct val="90000"/>
            </a:lnSpc>
            <a:spcBef>
              <a:spcPct val="0"/>
            </a:spcBef>
            <a:spcAft>
              <a:spcPct val="20000"/>
            </a:spcAft>
            <a:buChar char="•"/>
          </a:pPr>
          <a:r>
            <a:rPr lang="en-US" sz="1800" kern="1200" dirty="0"/>
            <a:t>The Province of Alberta</a:t>
          </a:r>
        </a:p>
        <a:p>
          <a:pPr marL="171450" lvl="1" indent="-171450" algn="l" defTabSz="800100">
            <a:lnSpc>
              <a:spcPct val="90000"/>
            </a:lnSpc>
            <a:spcBef>
              <a:spcPct val="0"/>
            </a:spcBef>
            <a:spcAft>
              <a:spcPct val="20000"/>
            </a:spcAft>
            <a:buChar char="•"/>
          </a:pPr>
          <a:r>
            <a:rPr lang="en-US" sz="1800" kern="1200" dirty="0"/>
            <a:t>The Province of Saskatchewan</a:t>
          </a:r>
        </a:p>
        <a:p>
          <a:pPr marL="171450" lvl="1" indent="-171450" algn="l" defTabSz="800100">
            <a:lnSpc>
              <a:spcPct val="90000"/>
            </a:lnSpc>
            <a:spcBef>
              <a:spcPct val="0"/>
            </a:spcBef>
            <a:spcAft>
              <a:spcPct val="20000"/>
            </a:spcAft>
            <a:buChar char="•"/>
          </a:pPr>
          <a:r>
            <a:rPr lang="en-US" sz="1800" kern="1200" dirty="0"/>
            <a:t>The Northwest Territories</a:t>
          </a:r>
        </a:p>
      </dsp:txBody>
      <dsp:txXfrm>
        <a:off x="0" y="583892"/>
        <a:ext cx="5615061" cy="2219217"/>
      </dsp:txXfrm>
    </dsp:sp>
    <dsp:sp modelId="{E7920BF4-BC88-4FDE-BA71-BDD14E21FC80}">
      <dsp:nvSpPr>
        <dsp:cNvPr id="0" name=""/>
        <dsp:cNvSpPr/>
      </dsp:nvSpPr>
      <dsp:spPr>
        <a:xfrm>
          <a:off x="0" y="2803110"/>
          <a:ext cx="5615061" cy="583857"/>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5 United States </a:t>
          </a:r>
        </a:p>
      </dsp:txBody>
      <dsp:txXfrm>
        <a:off x="28502" y="2831612"/>
        <a:ext cx="5558057" cy="526853"/>
      </dsp:txXfrm>
    </dsp:sp>
    <dsp:sp modelId="{DB92101E-E404-46D9-8ABC-C3E82B5366F7}">
      <dsp:nvSpPr>
        <dsp:cNvPr id="0" name=""/>
        <dsp:cNvSpPr/>
      </dsp:nvSpPr>
      <dsp:spPr>
        <a:xfrm>
          <a:off x="0" y="3386968"/>
          <a:ext cx="5615061" cy="181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7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Alaska Department of Natural Resources, Division of Forestry &amp; Fire Protection</a:t>
          </a:r>
        </a:p>
        <a:p>
          <a:pPr marL="171450" lvl="1" indent="-171450" algn="l" defTabSz="800100">
            <a:lnSpc>
              <a:spcPct val="90000"/>
            </a:lnSpc>
            <a:spcBef>
              <a:spcPct val="0"/>
            </a:spcBef>
            <a:spcAft>
              <a:spcPct val="20000"/>
            </a:spcAft>
            <a:buChar char="•"/>
          </a:pPr>
          <a:r>
            <a:rPr lang="en-US" sz="1800" kern="1200" dirty="0"/>
            <a:t>Idaho Department of Lands</a:t>
          </a:r>
        </a:p>
        <a:p>
          <a:pPr marL="171450" lvl="1" indent="-171450" algn="l" defTabSz="800100">
            <a:lnSpc>
              <a:spcPct val="90000"/>
            </a:lnSpc>
            <a:spcBef>
              <a:spcPct val="0"/>
            </a:spcBef>
            <a:spcAft>
              <a:spcPct val="20000"/>
            </a:spcAft>
            <a:buChar char="•"/>
          </a:pPr>
          <a:r>
            <a:rPr lang="en-US" sz="1800" kern="1200" dirty="0"/>
            <a:t>Montana Department of Natural Resources</a:t>
          </a:r>
        </a:p>
        <a:p>
          <a:pPr marL="171450" lvl="1" indent="-171450" algn="l" defTabSz="800100">
            <a:lnSpc>
              <a:spcPct val="90000"/>
            </a:lnSpc>
            <a:spcBef>
              <a:spcPct val="0"/>
            </a:spcBef>
            <a:spcAft>
              <a:spcPct val="20000"/>
            </a:spcAft>
            <a:buChar char="•"/>
          </a:pPr>
          <a:r>
            <a:rPr lang="en-US" sz="1800" kern="1200" dirty="0"/>
            <a:t>Oregon Department of Forestry</a:t>
          </a:r>
        </a:p>
        <a:p>
          <a:pPr marL="171450" lvl="1" indent="-171450" algn="l" defTabSz="800100">
            <a:lnSpc>
              <a:spcPct val="90000"/>
            </a:lnSpc>
            <a:spcBef>
              <a:spcPct val="0"/>
            </a:spcBef>
            <a:spcAft>
              <a:spcPct val="20000"/>
            </a:spcAft>
            <a:buChar char="•"/>
          </a:pPr>
          <a:r>
            <a:rPr lang="en-US" sz="1800" kern="1200" dirty="0"/>
            <a:t>Washington Department of Natural Resources</a:t>
          </a:r>
        </a:p>
      </dsp:txBody>
      <dsp:txXfrm>
        <a:off x="0" y="3386968"/>
        <a:ext cx="5615061" cy="1818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2691A-2E56-4C45-8907-415E864B680D}">
      <dsp:nvSpPr>
        <dsp:cNvPr id="0" name=""/>
        <dsp:cNvSpPr/>
      </dsp:nvSpPr>
      <dsp:spPr>
        <a:xfrm>
          <a:off x="-147809" y="132940"/>
          <a:ext cx="6496050" cy="2058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8D538-99E3-4AEF-9842-40CC7469DA96}">
      <dsp:nvSpPr>
        <dsp:cNvPr id="0" name=""/>
        <dsp:cNvSpPr/>
      </dsp:nvSpPr>
      <dsp:spPr>
        <a:xfrm>
          <a:off x="265481" y="786649"/>
          <a:ext cx="751437" cy="751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338364-9A92-4A00-A311-AE20766CB251}">
      <dsp:nvSpPr>
        <dsp:cNvPr id="0" name=""/>
        <dsp:cNvSpPr/>
      </dsp:nvSpPr>
      <dsp:spPr>
        <a:xfrm>
          <a:off x="1131503" y="283432"/>
          <a:ext cx="5512356" cy="175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95" tIns="144595" rIns="144595" bIns="144595" numCol="1" spcCol="1270" anchor="ctr" anchorCtr="0">
          <a:noAutofit/>
        </a:bodyPr>
        <a:lstStyle/>
        <a:p>
          <a:pPr marL="0" lvl="0" indent="0" algn="l" defTabSz="666750">
            <a:lnSpc>
              <a:spcPct val="90000"/>
            </a:lnSpc>
            <a:spcBef>
              <a:spcPct val="0"/>
            </a:spcBef>
            <a:spcAft>
              <a:spcPct val="35000"/>
            </a:spcAft>
            <a:buNone/>
          </a:pPr>
          <a:r>
            <a:rPr lang="en-US" sz="1500" b="0" i="0" kern="1200" dirty="0"/>
            <a:t>The Northwest Wildland Fire Protection Agreement ratified by US Public Law 105377, 1998, and signed by the member agencies provides for this cooperative operating plan under Article 3.2. </a:t>
          </a:r>
          <a:endParaRPr lang="en-US" sz="1500" kern="1200" dirty="0"/>
        </a:p>
      </dsp:txBody>
      <dsp:txXfrm>
        <a:off x="1131503" y="283432"/>
        <a:ext cx="5512356" cy="1757871"/>
      </dsp:txXfrm>
    </dsp:sp>
    <dsp:sp modelId="{F60B2C48-33C1-4C68-8DF6-52C4BCFC0CB4}">
      <dsp:nvSpPr>
        <dsp:cNvPr id="0" name=""/>
        <dsp:cNvSpPr/>
      </dsp:nvSpPr>
      <dsp:spPr>
        <a:xfrm>
          <a:off x="-147809" y="2533359"/>
          <a:ext cx="6496050" cy="19057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E0D10-ACD8-43EB-936C-8F0A39DCADF4}">
      <dsp:nvSpPr>
        <dsp:cNvPr id="0" name=""/>
        <dsp:cNvSpPr/>
      </dsp:nvSpPr>
      <dsp:spPr>
        <a:xfrm>
          <a:off x="265481" y="3110490"/>
          <a:ext cx="751437" cy="751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81481D-B18B-441E-BE36-7A583D9D9316}">
      <dsp:nvSpPr>
        <dsp:cNvPr id="0" name=""/>
        <dsp:cNvSpPr/>
      </dsp:nvSpPr>
      <dsp:spPr>
        <a:xfrm>
          <a:off x="1333605" y="2733781"/>
          <a:ext cx="5108151" cy="15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95" tIns="144595" rIns="144595" bIns="144595" numCol="1" spcCol="1270" anchor="ctr" anchorCtr="0">
          <a:noAutofit/>
        </a:bodyPr>
        <a:lstStyle/>
        <a:p>
          <a:pPr marL="0" lvl="0" indent="0" algn="l" defTabSz="666750">
            <a:lnSpc>
              <a:spcPct val="90000"/>
            </a:lnSpc>
            <a:spcBef>
              <a:spcPct val="0"/>
            </a:spcBef>
            <a:spcAft>
              <a:spcPct val="35000"/>
            </a:spcAft>
            <a:buNone/>
          </a:pPr>
          <a:r>
            <a:rPr lang="en-US" sz="1500" b="0" i="0" kern="1200" dirty="0"/>
            <a:t>AK DNR Statewide Operations Chief is the lead point of contact and therefore analyzes the current fire climate and can request resources with a simple phone call to partnering provinces/states.</a:t>
          </a:r>
          <a:endParaRPr lang="en-US" sz="1500" kern="1200" dirty="0"/>
        </a:p>
      </dsp:txBody>
      <dsp:txXfrm>
        <a:off x="1333605" y="2733781"/>
        <a:ext cx="5108151" cy="15048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A65D4F-043A-156D-EAC1-CB968FD673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CE58AD-303B-FB0D-883A-8C5C667FF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76E39B-E849-42DC-BC1C-2A22955177F6}" type="datetime1">
              <a:rPr lang="en-US" smtClean="0"/>
              <a:t>5/14/2023</a:t>
            </a:fld>
            <a:endParaRPr lang="en-US"/>
          </a:p>
        </p:txBody>
      </p:sp>
      <p:sp>
        <p:nvSpPr>
          <p:cNvPr id="4" name="Footer Placeholder 3">
            <a:extLst>
              <a:ext uri="{FF2B5EF4-FFF2-40B4-BE49-F238E27FC236}">
                <a16:creationId xmlns:a16="http://schemas.microsoft.com/office/drawing/2014/main" id="{CFFEC724-B65A-C747-0201-1DCA18CDF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90F654-0913-B84F-BA31-2EB91F06D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614B99-69E0-4498-801A-5A9E455D0E7C}" type="slidenum">
              <a:rPr lang="en-US" smtClean="0"/>
              <a:t>‹#›</a:t>
            </a:fld>
            <a:endParaRPr lang="en-US"/>
          </a:p>
        </p:txBody>
      </p:sp>
    </p:spTree>
    <p:extLst>
      <p:ext uri="{BB962C8B-B14F-4D97-AF65-F5344CB8AC3E}">
        <p14:creationId xmlns:p14="http://schemas.microsoft.com/office/powerpoint/2010/main" val="5786497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19351-75F9-41A8-8ECB-6587498BED4D}" type="datetime1">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C3126-BF08-4C66-A200-384D904A068D}" type="slidenum">
              <a:rPr lang="en-US" smtClean="0"/>
              <a:t>‹#›</a:t>
            </a:fld>
            <a:endParaRPr lang="en-US"/>
          </a:p>
        </p:txBody>
      </p:sp>
    </p:spTree>
    <p:extLst>
      <p:ext uri="{BB962C8B-B14F-4D97-AF65-F5344CB8AC3E}">
        <p14:creationId xmlns:p14="http://schemas.microsoft.com/office/powerpoint/2010/main" val="233764931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Northwest Wildland Fire Protection Agreement – the Northwest Compact – is an operational plan</a:t>
            </a:r>
            <a:r>
              <a:rPr lang="en-US" dirty="0"/>
              <a:t>.</a:t>
            </a:r>
          </a:p>
          <a:p>
            <a:pPr marL="171450" indent="-171450">
              <a:buFont typeface="Arial" panose="020B0604020202020204" pitchFamily="34" charset="0"/>
              <a:buChar char="•"/>
            </a:pPr>
            <a:r>
              <a:rPr lang="en-US" sz="1200" dirty="0"/>
              <a:t>The  agreement is governed by an “act” that was signed into law by Congress in 1998. The purpose is to help member agencies acquire wildland firefighting resources when they need them most.</a:t>
            </a:r>
          </a:p>
          <a:p>
            <a:endParaRPr lang="en-US" sz="1200" dirty="0"/>
          </a:p>
          <a:p>
            <a:endParaRPr lang="en-US" dirty="0"/>
          </a:p>
          <a:p>
            <a:r>
              <a:rPr lang="en-US" sz="1200" dirty="0"/>
              <a:t>This picture is a Canadian Air Tanker, as known as an “Air Boss” or “Duck” which is an amphibious aircraft that has “scooping” functionality</a:t>
            </a:r>
            <a:r>
              <a:rPr lang="en-US" dirty="0"/>
              <a:t>. Typically the air bosses travel is a fleet of 5 aircraft.</a:t>
            </a:r>
            <a:endParaRPr lang="en-US" sz="1200" dirty="0"/>
          </a:p>
          <a:p>
            <a:endParaRPr lang="en-US" dirty="0"/>
          </a:p>
        </p:txBody>
      </p:sp>
      <p:sp>
        <p:nvSpPr>
          <p:cNvPr id="4" name="Slide Number Placeholder 3"/>
          <p:cNvSpPr>
            <a:spLocks noGrp="1"/>
          </p:cNvSpPr>
          <p:nvPr>
            <p:ph type="sldNum" sz="quarter" idx="5"/>
          </p:nvPr>
        </p:nvSpPr>
        <p:spPr/>
        <p:txBody>
          <a:bodyPr/>
          <a:lstStyle/>
          <a:p>
            <a:fld id="{395C3126-BF08-4C66-A200-384D904A068D}" type="slidenum">
              <a:rPr lang="en-US" smtClean="0"/>
              <a:t>2</a:t>
            </a:fld>
            <a:endParaRPr lang="en-US"/>
          </a:p>
        </p:txBody>
      </p:sp>
      <p:sp>
        <p:nvSpPr>
          <p:cNvPr id="5" name="Date Placeholder 4">
            <a:extLst>
              <a:ext uri="{FF2B5EF4-FFF2-40B4-BE49-F238E27FC236}">
                <a16:creationId xmlns:a16="http://schemas.microsoft.com/office/drawing/2014/main" id="{B7CDC882-6020-9AF7-11C8-BF104A613CB0}"/>
              </a:ext>
            </a:extLst>
          </p:cNvPr>
          <p:cNvSpPr>
            <a:spLocks noGrp="1"/>
          </p:cNvSpPr>
          <p:nvPr>
            <p:ph type="dt" idx="1"/>
          </p:nvPr>
        </p:nvSpPr>
        <p:spPr/>
        <p:txBody>
          <a:bodyPr/>
          <a:lstStyle/>
          <a:p>
            <a:fld id="{91EB5493-7E16-4ADB-B72B-AD2C2682D863}" type="datetime1">
              <a:rPr lang="en-US" smtClean="0"/>
              <a:t>5/14/2023</a:t>
            </a:fld>
            <a:endParaRPr lang="en-US"/>
          </a:p>
        </p:txBody>
      </p:sp>
    </p:spTree>
    <p:extLst>
      <p:ext uri="{BB962C8B-B14F-4D97-AF65-F5344CB8AC3E}">
        <p14:creationId xmlns:p14="http://schemas.microsoft.com/office/powerpoint/2010/main" val="73245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listed above are the only states that can direct bill the State of Alaska. Non-participating states bill through the US Forest Service or the BLM as the “clearing house”. The BLM/USFS in turn bill the  State of Alaska through the cross-billing process.</a:t>
            </a:r>
          </a:p>
        </p:txBody>
      </p:sp>
      <p:sp>
        <p:nvSpPr>
          <p:cNvPr id="4" name="Slide Number Placeholder 3"/>
          <p:cNvSpPr>
            <a:spLocks noGrp="1"/>
          </p:cNvSpPr>
          <p:nvPr>
            <p:ph type="sldNum" sz="quarter" idx="5"/>
          </p:nvPr>
        </p:nvSpPr>
        <p:spPr/>
        <p:txBody>
          <a:bodyPr/>
          <a:lstStyle/>
          <a:p>
            <a:fld id="{395C3126-BF08-4C66-A200-384D904A068D}" type="slidenum">
              <a:rPr lang="en-US" smtClean="0"/>
              <a:t>3</a:t>
            </a:fld>
            <a:endParaRPr lang="en-US"/>
          </a:p>
        </p:txBody>
      </p:sp>
      <p:sp>
        <p:nvSpPr>
          <p:cNvPr id="5" name="Date Placeholder 4">
            <a:extLst>
              <a:ext uri="{FF2B5EF4-FFF2-40B4-BE49-F238E27FC236}">
                <a16:creationId xmlns:a16="http://schemas.microsoft.com/office/drawing/2014/main" id="{2CD1A372-0C7B-21DD-4A34-49A6B91C8383}"/>
              </a:ext>
            </a:extLst>
          </p:cNvPr>
          <p:cNvSpPr>
            <a:spLocks noGrp="1"/>
          </p:cNvSpPr>
          <p:nvPr>
            <p:ph type="dt" idx="1"/>
          </p:nvPr>
        </p:nvSpPr>
        <p:spPr/>
        <p:txBody>
          <a:bodyPr/>
          <a:lstStyle/>
          <a:p>
            <a:fld id="{DE3AD6F2-A13C-40EB-AE3E-57E0258FAEB4}" type="datetime1">
              <a:rPr lang="en-US" smtClean="0"/>
              <a:t>5/14/2023</a:t>
            </a:fld>
            <a:endParaRPr lang="en-US"/>
          </a:p>
        </p:txBody>
      </p:sp>
    </p:spTree>
    <p:extLst>
      <p:ext uri="{BB962C8B-B14F-4D97-AF65-F5344CB8AC3E}">
        <p14:creationId xmlns:p14="http://schemas.microsoft.com/office/powerpoint/2010/main" val="153513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is of the State of Alaska’s engine strike team in OR/WA during the 2021 fire season. This was the first year that we began sharing our engines with the lower 48. The division plans to continue sharing the engine strike teams with our partners in the South.</a:t>
            </a:r>
          </a:p>
        </p:txBody>
      </p:sp>
      <p:sp>
        <p:nvSpPr>
          <p:cNvPr id="4" name="Slide Number Placeholder 3"/>
          <p:cNvSpPr>
            <a:spLocks noGrp="1"/>
          </p:cNvSpPr>
          <p:nvPr>
            <p:ph type="sldNum" sz="quarter" idx="5"/>
          </p:nvPr>
        </p:nvSpPr>
        <p:spPr/>
        <p:txBody>
          <a:bodyPr/>
          <a:lstStyle/>
          <a:p>
            <a:fld id="{395C3126-BF08-4C66-A200-384D904A068D}" type="slidenum">
              <a:rPr lang="en-US" smtClean="0"/>
              <a:t>5</a:t>
            </a:fld>
            <a:endParaRPr lang="en-US"/>
          </a:p>
        </p:txBody>
      </p:sp>
      <p:sp>
        <p:nvSpPr>
          <p:cNvPr id="5" name="Date Placeholder 4">
            <a:extLst>
              <a:ext uri="{FF2B5EF4-FFF2-40B4-BE49-F238E27FC236}">
                <a16:creationId xmlns:a16="http://schemas.microsoft.com/office/drawing/2014/main" id="{11E7361B-D095-918C-55AE-3A0AD0BE75C3}"/>
              </a:ext>
            </a:extLst>
          </p:cNvPr>
          <p:cNvSpPr>
            <a:spLocks noGrp="1"/>
          </p:cNvSpPr>
          <p:nvPr>
            <p:ph type="dt" idx="1"/>
          </p:nvPr>
        </p:nvSpPr>
        <p:spPr/>
        <p:txBody>
          <a:bodyPr/>
          <a:lstStyle/>
          <a:p>
            <a:fld id="{51E32C63-F100-4EF7-BCC0-1FEE05CD8501}" type="datetime1">
              <a:rPr lang="en-US" smtClean="0"/>
              <a:t>5/14/2023</a:t>
            </a:fld>
            <a:endParaRPr lang="en-US"/>
          </a:p>
        </p:txBody>
      </p:sp>
    </p:spTree>
    <p:extLst>
      <p:ext uri="{BB962C8B-B14F-4D97-AF65-F5344CB8AC3E}">
        <p14:creationId xmlns:p14="http://schemas.microsoft.com/office/powerpoint/2010/main" val="10109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All  parties work together to support each other in time of dire need of resources.</a:t>
            </a:r>
          </a:p>
          <a:p>
            <a:pPr lvl="2"/>
            <a:r>
              <a:rPr lang="en-US" dirty="0"/>
              <a:t>The document includes the contact and approving personnel for each participating agency.</a:t>
            </a:r>
          </a:p>
          <a:p>
            <a:pPr marL="628650" lvl="1" indent="-171450">
              <a:buFont typeface="Arial" panose="020B0604020202020204" pitchFamily="34" charset="0"/>
              <a:buChar char="•"/>
            </a:pPr>
            <a:r>
              <a:rPr lang="en-US" dirty="0"/>
              <a:t>The agreement outlines  personnel, equipment and supplies, aircraft</a:t>
            </a:r>
          </a:p>
          <a:p>
            <a:pPr marL="628650" lvl="1" indent="-171450">
              <a:buFont typeface="Arial" panose="020B0604020202020204" pitchFamily="34" charset="0"/>
              <a:buChar char="•"/>
            </a:pPr>
            <a:r>
              <a:rPr lang="en-US" dirty="0"/>
              <a:t>The agreement details how each party will bill for reimbursement, when  resources are sent out of area.</a:t>
            </a:r>
          </a:p>
          <a:p>
            <a:endParaRPr lang="en-US" dirty="0"/>
          </a:p>
        </p:txBody>
      </p:sp>
      <p:sp>
        <p:nvSpPr>
          <p:cNvPr id="4" name="Slide Number Placeholder 3"/>
          <p:cNvSpPr>
            <a:spLocks noGrp="1"/>
          </p:cNvSpPr>
          <p:nvPr>
            <p:ph type="sldNum" sz="quarter" idx="5"/>
          </p:nvPr>
        </p:nvSpPr>
        <p:spPr/>
        <p:txBody>
          <a:bodyPr/>
          <a:lstStyle/>
          <a:p>
            <a:fld id="{395C3126-BF08-4C66-A200-384D904A068D}" type="slidenum">
              <a:rPr lang="en-US" smtClean="0"/>
              <a:t>6</a:t>
            </a:fld>
            <a:endParaRPr lang="en-US"/>
          </a:p>
        </p:txBody>
      </p:sp>
      <p:sp>
        <p:nvSpPr>
          <p:cNvPr id="5" name="Date Placeholder 4">
            <a:extLst>
              <a:ext uri="{FF2B5EF4-FFF2-40B4-BE49-F238E27FC236}">
                <a16:creationId xmlns:a16="http://schemas.microsoft.com/office/drawing/2014/main" id="{2CD1A372-0C7B-21DD-4A34-49A6B91C8383}"/>
              </a:ext>
            </a:extLst>
          </p:cNvPr>
          <p:cNvSpPr>
            <a:spLocks noGrp="1"/>
          </p:cNvSpPr>
          <p:nvPr>
            <p:ph type="dt" idx="1"/>
          </p:nvPr>
        </p:nvSpPr>
        <p:spPr/>
        <p:txBody>
          <a:bodyPr/>
          <a:lstStyle/>
          <a:p>
            <a:fld id="{DE3AD6F2-A13C-40EB-AE3E-57E0258FAEB4}" type="datetime1">
              <a:rPr lang="en-US" smtClean="0"/>
              <a:t>5/14/2023</a:t>
            </a:fld>
            <a:endParaRPr lang="en-US"/>
          </a:p>
        </p:txBody>
      </p:sp>
    </p:spTree>
    <p:extLst>
      <p:ext uri="{BB962C8B-B14F-4D97-AF65-F5344CB8AC3E}">
        <p14:creationId xmlns:p14="http://schemas.microsoft.com/office/powerpoint/2010/main" val="39061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All  parties work together to support each other in time of dire need of resources.</a:t>
            </a:r>
          </a:p>
          <a:p>
            <a:pPr lvl="2"/>
            <a:r>
              <a:rPr lang="en-US" dirty="0"/>
              <a:t>The document includes the contact and approving personnel for each participating agency.</a:t>
            </a:r>
          </a:p>
          <a:p>
            <a:pPr marL="628650" lvl="1" indent="-171450">
              <a:buFont typeface="Arial" panose="020B0604020202020204" pitchFamily="34" charset="0"/>
              <a:buChar char="•"/>
            </a:pPr>
            <a:r>
              <a:rPr lang="en-US" dirty="0"/>
              <a:t>The agreement outlines  personnel, equipment and supplies, aircraft</a:t>
            </a:r>
          </a:p>
          <a:p>
            <a:pPr marL="628650" lvl="1" indent="-171450">
              <a:buFont typeface="Arial" panose="020B0604020202020204" pitchFamily="34" charset="0"/>
              <a:buChar char="•"/>
            </a:pPr>
            <a:r>
              <a:rPr lang="en-US" dirty="0"/>
              <a:t>The agreement details how each party will bill for reimbursement, when  resources are sent out of area.</a:t>
            </a:r>
          </a:p>
          <a:p>
            <a:pPr marL="628650" lvl="1"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Operational representatives from each cooperating party meet annually to discuss and edit the operating agreement.</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95C3126-BF08-4C66-A200-384D904A068D}" type="slidenum">
              <a:rPr lang="en-US" smtClean="0"/>
              <a:t>7</a:t>
            </a:fld>
            <a:endParaRPr lang="en-US"/>
          </a:p>
        </p:txBody>
      </p:sp>
      <p:sp>
        <p:nvSpPr>
          <p:cNvPr id="5" name="Date Placeholder 4">
            <a:extLst>
              <a:ext uri="{FF2B5EF4-FFF2-40B4-BE49-F238E27FC236}">
                <a16:creationId xmlns:a16="http://schemas.microsoft.com/office/drawing/2014/main" id="{2CD1A372-0C7B-21DD-4A34-49A6B91C8383}"/>
              </a:ext>
            </a:extLst>
          </p:cNvPr>
          <p:cNvSpPr>
            <a:spLocks noGrp="1"/>
          </p:cNvSpPr>
          <p:nvPr>
            <p:ph type="dt" idx="1"/>
          </p:nvPr>
        </p:nvSpPr>
        <p:spPr/>
        <p:txBody>
          <a:bodyPr/>
          <a:lstStyle/>
          <a:p>
            <a:fld id="{DE3AD6F2-A13C-40EB-AE3E-57E0258FAEB4}" type="datetime1">
              <a:rPr lang="en-US" smtClean="0"/>
              <a:t>5/14/2023</a:t>
            </a:fld>
            <a:endParaRPr lang="en-US"/>
          </a:p>
        </p:txBody>
      </p:sp>
    </p:spTree>
    <p:extLst>
      <p:ext uri="{BB962C8B-B14F-4D97-AF65-F5344CB8AC3E}">
        <p14:creationId xmlns:p14="http://schemas.microsoft.com/office/powerpoint/2010/main" val="17564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of Alaska engines and personnel will continue to support the lower 48 and Canada. State of Alaska is working on documenting the process for tracking the strike teams.</a:t>
            </a:r>
          </a:p>
        </p:txBody>
      </p:sp>
      <p:sp>
        <p:nvSpPr>
          <p:cNvPr id="4" name="Date Placeholder 3"/>
          <p:cNvSpPr>
            <a:spLocks noGrp="1"/>
          </p:cNvSpPr>
          <p:nvPr>
            <p:ph type="dt" idx="1"/>
          </p:nvPr>
        </p:nvSpPr>
        <p:spPr/>
        <p:txBody>
          <a:bodyPr/>
          <a:lstStyle/>
          <a:p>
            <a:fld id="{5BD19351-75F9-41A8-8ECB-6587498BED4D}" type="datetime1">
              <a:rPr lang="en-US" smtClean="0"/>
              <a:t>5/14/2023</a:t>
            </a:fld>
            <a:endParaRPr lang="en-US"/>
          </a:p>
        </p:txBody>
      </p:sp>
      <p:sp>
        <p:nvSpPr>
          <p:cNvPr id="5" name="Slide Number Placeholder 4"/>
          <p:cNvSpPr>
            <a:spLocks noGrp="1"/>
          </p:cNvSpPr>
          <p:nvPr>
            <p:ph type="sldNum" sz="quarter" idx="5"/>
          </p:nvPr>
        </p:nvSpPr>
        <p:spPr/>
        <p:txBody>
          <a:bodyPr/>
          <a:lstStyle/>
          <a:p>
            <a:fld id="{395C3126-BF08-4C66-A200-384D904A068D}" type="slidenum">
              <a:rPr lang="en-US" smtClean="0"/>
              <a:t>8</a:t>
            </a:fld>
            <a:endParaRPr lang="en-US"/>
          </a:p>
        </p:txBody>
      </p:sp>
    </p:spTree>
    <p:extLst>
      <p:ext uri="{BB962C8B-B14F-4D97-AF65-F5344CB8AC3E}">
        <p14:creationId xmlns:p14="http://schemas.microsoft.com/office/powerpoint/2010/main" val="276097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02520F-A1F8-4BC2-A1AA-B46B62B96E88}"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EBD860-CFD3-4A3D-A02E-24F2CDD4DB59}" type="datetime1">
              <a:rPr lang="en-US" smtClean="0"/>
              <a:t>5/14/2023</a:t>
            </a:fld>
            <a:endParaRPr lang="en-US" dirty="0"/>
          </a:p>
        </p:txBody>
      </p:sp>
      <p:sp>
        <p:nvSpPr>
          <p:cNvPr id="6" name="Footer Placeholder 5"/>
          <p:cNvSpPr>
            <a:spLocks noGrp="1"/>
          </p:cNvSpPr>
          <p:nvPr>
            <p:ph type="ftr" sz="quarter" idx="11"/>
          </p:nvPr>
        </p:nvSpPr>
        <p:spPr/>
        <p:txBody>
          <a:bodyPr/>
          <a:lstStyle/>
          <a:p>
            <a:r>
              <a:rPr lang="en-US"/>
              <a:t>2023 Alaska Interagency Incident Business Training</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A09C73C-1E21-4BA4-B4A5-3A8FEEA316AA}"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B33FF30-9796-497C-8035-CB6070594A53}"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EEFF57-9C28-46F9-BED7-71AFD2635480}"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659D89-367F-4B9A-913E-D302197F19D5}" type="datetime1">
              <a:rPr lang="en-US" smtClean="0"/>
              <a:t>5/14/2023</a:t>
            </a:fld>
            <a:endParaRPr lang="en-US" dirty="0"/>
          </a:p>
        </p:txBody>
      </p:sp>
      <p:sp>
        <p:nvSpPr>
          <p:cNvPr id="4"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9BCEBA-4C20-4950-849E-52E9311D7544}" type="datetime1">
              <a:rPr lang="en-US" smtClean="0"/>
              <a:t>5/14/2023</a:t>
            </a:fld>
            <a:endParaRPr lang="en-US" dirty="0"/>
          </a:p>
        </p:txBody>
      </p:sp>
      <p:sp>
        <p:nvSpPr>
          <p:cNvPr id="4"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18F4E-58F3-40E3-9C1A-218DDB40FF2A}"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2DF070-2ACF-416E-BD6A-B273981FC054}"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85494-0D64-4E63-A78E-5EE004453688}"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662E9-9768-40FC-AE40-901A74915076}" type="datetime1">
              <a:rPr lang="en-US" smtClean="0"/>
              <a:t>5/14/2023</a:t>
            </a:fld>
            <a:endParaRPr lang="en-US" dirty="0"/>
          </a:p>
        </p:txBody>
      </p:sp>
      <p:sp>
        <p:nvSpPr>
          <p:cNvPr id="5" name="Footer Placeholder 4"/>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14FEE-FF37-412B-830B-E3710E0636A6}" type="datetime1">
              <a:rPr lang="en-US" smtClean="0"/>
              <a:t>5/14/2023</a:t>
            </a:fld>
            <a:endParaRPr lang="en-US" dirty="0"/>
          </a:p>
        </p:txBody>
      </p:sp>
      <p:sp>
        <p:nvSpPr>
          <p:cNvPr id="6" name="Footer Placeholder 5"/>
          <p:cNvSpPr>
            <a:spLocks noGrp="1"/>
          </p:cNvSpPr>
          <p:nvPr>
            <p:ph type="ftr" sz="quarter" idx="11"/>
          </p:nvPr>
        </p:nvSpPr>
        <p:spPr/>
        <p:txBody>
          <a:bodyPr/>
          <a:lstStyle/>
          <a:p>
            <a:r>
              <a:rPr lang="en-US"/>
              <a:t>2023 Alaska Interagency Incident Business Training</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38C6B-5D5B-4AF4-BC89-CDF3433B909F}" type="datetime1">
              <a:rPr lang="en-US" smtClean="0"/>
              <a:t>5/14/2023</a:t>
            </a:fld>
            <a:endParaRPr lang="en-US" dirty="0"/>
          </a:p>
        </p:txBody>
      </p:sp>
      <p:sp>
        <p:nvSpPr>
          <p:cNvPr id="8" name="Footer Placeholder 7"/>
          <p:cNvSpPr>
            <a:spLocks noGrp="1"/>
          </p:cNvSpPr>
          <p:nvPr>
            <p:ph type="ftr" sz="quarter" idx="11"/>
          </p:nvPr>
        </p:nvSpPr>
        <p:spPr/>
        <p:txBody>
          <a:bodyPr/>
          <a:lstStyle/>
          <a:p>
            <a:r>
              <a:rPr lang="en-US"/>
              <a:t>2023 Alaska Interagency Incident Business Training</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AEF07DA-4A39-47CA-9D31-17E95FFDEAF4}" type="datetime1">
              <a:rPr lang="en-US" smtClean="0"/>
              <a:t>5/14/2023</a:t>
            </a:fld>
            <a:endParaRPr lang="en-US" dirty="0"/>
          </a:p>
        </p:txBody>
      </p:sp>
      <p:sp>
        <p:nvSpPr>
          <p:cNvPr id="5" name="Footer Placeholder 3"/>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375157-8230-4554-A51F-F5D32AD86FC3}" type="datetime1">
              <a:rPr lang="en-US" smtClean="0"/>
              <a:t>5/14/2023</a:t>
            </a:fld>
            <a:endParaRPr lang="en-US" dirty="0"/>
          </a:p>
        </p:txBody>
      </p:sp>
      <p:sp>
        <p:nvSpPr>
          <p:cNvPr id="5" name="Footer Placeholder 2"/>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1A7F75E-87CA-49C9-87C2-CDC3273BB053}" type="datetime1">
              <a:rPr lang="en-US" smtClean="0"/>
              <a:t>5/14/2023</a:t>
            </a:fld>
            <a:endParaRPr lang="en-US" dirty="0"/>
          </a:p>
        </p:txBody>
      </p:sp>
      <p:sp>
        <p:nvSpPr>
          <p:cNvPr id="5" name="Footer Placeholder 5"/>
          <p:cNvSpPr>
            <a:spLocks noGrp="1"/>
          </p:cNvSpPr>
          <p:nvPr>
            <p:ph type="ftr" sz="quarter" idx="11"/>
          </p:nvPr>
        </p:nvSpPr>
        <p:spPr/>
        <p:txBody>
          <a:bodyPr/>
          <a:lstStyle/>
          <a:p>
            <a:r>
              <a:rPr lang="en-US"/>
              <a:t>2023 Alaska Interagency Incident Business Training</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6AB42B-864D-40F1-910C-7389955AC783}" type="datetime1">
              <a:rPr lang="en-US" smtClean="0"/>
              <a:t>5/14/2023</a:t>
            </a:fld>
            <a:endParaRPr lang="en-US" dirty="0"/>
          </a:p>
        </p:txBody>
      </p:sp>
      <p:sp>
        <p:nvSpPr>
          <p:cNvPr id="6" name="Footer Placeholder 5"/>
          <p:cNvSpPr>
            <a:spLocks noGrp="1"/>
          </p:cNvSpPr>
          <p:nvPr>
            <p:ph type="ftr" sz="quarter" idx="11"/>
          </p:nvPr>
        </p:nvSpPr>
        <p:spPr/>
        <p:txBody>
          <a:bodyPr/>
          <a:lstStyle/>
          <a:p>
            <a:r>
              <a:rPr lang="en-US"/>
              <a:t>2023 Alaska Interagency Incident Business Training</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CD51AE-8FFF-442B-B895-7BC822C652B3}" type="datetime1">
              <a:rPr lang="en-US" smtClean="0"/>
              <a:t>5/14/2023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2023 Alaska Interagency Incident Business Training</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87A2B17-D3E0-4B38-823F-45312C0B3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92A21B-8E82-4396-A130-C7531DF0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16">
            <a:extLst>
              <a:ext uri="{FF2B5EF4-FFF2-40B4-BE49-F238E27FC236}">
                <a16:creationId xmlns:a16="http://schemas.microsoft.com/office/drawing/2014/main" id="{ACA9027C-9377-4A86-A639-42BA502AD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33" name="Freeform 5">
            <a:extLst>
              <a:ext uri="{FF2B5EF4-FFF2-40B4-BE49-F238E27FC236}">
                <a16:creationId xmlns:a16="http://schemas.microsoft.com/office/drawing/2014/main" id="{423EDA5B-B414-4C7C-8CBA-3D9D79973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5" name="Title 4">
            <a:extLst>
              <a:ext uri="{FF2B5EF4-FFF2-40B4-BE49-F238E27FC236}">
                <a16:creationId xmlns:a16="http://schemas.microsoft.com/office/drawing/2014/main" id="{5B6AF73C-D5A3-ADEB-4473-83167489855B}"/>
              </a:ext>
            </a:extLst>
          </p:cNvPr>
          <p:cNvSpPr>
            <a:spLocks noGrp="1"/>
          </p:cNvSpPr>
          <p:nvPr>
            <p:ph type="ctrTitle"/>
          </p:nvPr>
        </p:nvSpPr>
        <p:spPr>
          <a:xfrm>
            <a:off x="636916" y="4827347"/>
            <a:ext cx="11293147" cy="716916"/>
          </a:xfrm>
        </p:spPr>
        <p:txBody>
          <a:bodyPr>
            <a:noAutofit/>
          </a:bodyPr>
          <a:lstStyle/>
          <a:p>
            <a:r>
              <a:rPr lang="en-US" sz="3600" dirty="0"/>
              <a:t>2023 Alaska Interagency Incident Business Training</a:t>
            </a:r>
          </a:p>
        </p:txBody>
      </p:sp>
      <p:sp>
        <p:nvSpPr>
          <p:cNvPr id="3" name="Subtitle 2"/>
          <p:cNvSpPr>
            <a:spLocks noGrp="1"/>
          </p:cNvSpPr>
          <p:nvPr>
            <p:ph type="subTitle" idx="1"/>
          </p:nvPr>
        </p:nvSpPr>
        <p:spPr>
          <a:xfrm>
            <a:off x="636916" y="5722374"/>
            <a:ext cx="11293147" cy="487924"/>
          </a:xfrm>
        </p:spPr>
        <p:txBody>
          <a:bodyPr>
            <a:normAutofit/>
          </a:bodyPr>
          <a:lstStyle/>
          <a:p>
            <a:r>
              <a:rPr lang="en-US" dirty="0"/>
              <a:t>AK DNR – Andrea Fruean &amp; Heidi Scott / Tanana Chiefs Conference – Jolene Bante</a:t>
            </a:r>
          </a:p>
        </p:txBody>
      </p:sp>
      <p:pic>
        <p:nvPicPr>
          <p:cNvPr id="7" name="Picture 6">
            <a:extLst>
              <a:ext uri="{FF2B5EF4-FFF2-40B4-BE49-F238E27FC236}">
                <a16:creationId xmlns:a16="http://schemas.microsoft.com/office/drawing/2014/main" id="{D5D9B245-1B79-2940-2627-5E72442EC0B3}"/>
              </a:ext>
            </a:extLst>
          </p:cNvPr>
          <p:cNvPicPr>
            <a:picLocks noChangeAspect="1"/>
          </p:cNvPicPr>
          <p:nvPr/>
        </p:nvPicPr>
        <p:blipFill>
          <a:blip r:embed="rId3"/>
          <a:stretch>
            <a:fillRect/>
          </a:stretch>
        </p:blipFill>
        <p:spPr>
          <a:xfrm>
            <a:off x="169696" y="230923"/>
            <a:ext cx="8550243" cy="3291844"/>
          </a:xfrm>
          <a:prstGeom prst="rect">
            <a:avLst/>
          </a:prstGeom>
          <a:effectLst/>
        </p:spPr>
      </p:pic>
      <p:pic>
        <p:nvPicPr>
          <p:cNvPr id="9" name="Picture 8">
            <a:extLst>
              <a:ext uri="{FF2B5EF4-FFF2-40B4-BE49-F238E27FC236}">
                <a16:creationId xmlns:a16="http://schemas.microsoft.com/office/drawing/2014/main" id="{B0BF52BE-2BEA-E745-6551-08BACE54492E}"/>
              </a:ext>
            </a:extLst>
          </p:cNvPr>
          <p:cNvPicPr>
            <a:picLocks noChangeAspect="1"/>
          </p:cNvPicPr>
          <p:nvPr/>
        </p:nvPicPr>
        <p:blipFill>
          <a:blip r:embed="rId4"/>
          <a:stretch>
            <a:fillRect/>
          </a:stretch>
        </p:blipFill>
        <p:spPr>
          <a:xfrm>
            <a:off x="7597676" y="2322245"/>
            <a:ext cx="3962400" cy="1533525"/>
          </a:xfrm>
          <a:prstGeom prst="rect">
            <a:avLst/>
          </a:prstGeom>
        </p:spPr>
      </p:pic>
    </p:spTree>
    <p:extLst>
      <p:ext uri="{BB962C8B-B14F-4D97-AF65-F5344CB8AC3E}">
        <p14:creationId xmlns:p14="http://schemas.microsoft.com/office/powerpoint/2010/main" val="330128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8"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185738" y="629267"/>
            <a:ext cx="10272712" cy="1016654"/>
          </a:xfrm>
        </p:spPr>
        <p:txBody>
          <a:bodyPr>
            <a:normAutofit/>
          </a:bodyPr>
          <a:lstStyle/>
          <a:p>
            <a:pPr algn="ctr">
              <a:lnSpc>
                <a:spcPct val="90000"/>
              </a:lnSpc>
            </a:pPr>
            <a:r>
              <a:rPr lang="en-US" sz="3100" dirty="0"/>
              <a:t>What Would You Do?</a:t>
            </a:r>
            <a:br>
              <a:rPr lang="en-US" sz="3100" dirty="0"/>
            </a:br>
            <a:r>
              <a:rPr lang="en-US" sz="3100" dirty="0"/>
              <a:t>Scenario 2</a:t>
            </a:r>
          </a:p>
        </p:txBody>
      </p:sp>
      <p:sp>
        <p:nvSpPr>
          <p:cNvPr id="19" name="Rectangle 11">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185738" y="2334727"/>
            <a:ext cx="6257320" cy="4169941"/>
          </a:xfrm>
        </p:spPr>
        <p:txBody>
          <a:bodyPr>
            <a:normAutofit/>
          </a:bodyPr>
          <a:lstStyle/>
          <a:p>
            <a:pPr>
              <a:lnSpc>
                <a:spcPct val="90000"/>
              </a:lnSpc>
            </a:pPr>
            <a:r>
              <a:rPr lang="en-US" sz="2400" dirty="0">
                <a:solidFill>
                  <a:schemeClr val="bg1"/>
                </a:solidFill>
              </a:rPr>
              <a:t>A NWC Canadian helicopter arrives at a fire to check-in;</a:t>
            </a:r>
          </a:p>
          <a:p>
            <a:pPr lvl="1">
              <a:lnSpc>
                <a:spcPct val="90000"/>
              </a:lnSpc>
            </a:pPr>
            <a:r>
              <a:rPr lang="en-US" sz="2400" dirty="0">
                <a:solidFill>
                  <a:schemeClr val="bg1"/>
                </a:solidFill>
              </a:rPr>
              <a:t>The helicopter and staff are on a NWC Preposition resource order.</a:t>
            </a:r>
          </a:p>
          <a:p>
            <a:pPr lvl="2">
              <a:lnSpc>
                <a:spcPct val="90000"/>
              </a:lnSpc>
            </a:pPr>
            <a:r>
              <a:rPr lang="en-US" sz="2400" dirty="0">
                <a:solidFill>
                  <a:schemeClr val="bg1"/>
                </a:solidFill>
              </a:rPr>
              <a:t>Can they use that resource order and begin working on the fire?</a:t>
            </a:r>
          </a:p>
          <a:p>
            <a:pPr lvl="3">
              <a:lnSpc>
                <a:spcPct val="90000"/>
              </a:lnSpc>
            </a:pPr>
            <a:r>
              <a:rPr lang="en-US" sz="2400" dirty="0">
                <a:solidFill>
                  <a:schemeClr val="bg1"/>
                </a:solidFill>
              </a:rPr>
              <a:t>Why?  Why not?  What should happen?</a:t>
            </a:r>
          </a:p>
        </p:txBody>
      </p:sp>
      <p:pic>
        <p:nvPicPr>
          <p:cNvPr id="8" name="Picture 7">
            <a:extLst>
              <a:ext uri="{FF2B5EF4-FFF2-40B4-BE49-F238E27FC236}">
                <a16:creationId xmlns:a16="http://schemas.microsoft.com/office/drawing/2014/main" id="{86BC7D62-D3E7-F537-345A-BAFC6B3C5284}"/>
              </a:ext>
            </a:extLst>
          </p:cNvPr>
          <p:cNvPicPr>
            <a:picLocks noChangeAspect="1"/>
          </p:cNvPicPr>
          <p:nvPr/>
        </p:nvPicPr>
        <p:blipFill>
          <a:blip r:embed="rId3"/>
          <a:stretch>
            <a:fillRect/>
          </a:stretch>
        </p:blipFill>
        <p:spPr>
          <a:xfrm>
            <a:off x="6443058" y="2700881"/>
            <a:ext cx="5435087" cy="2802467"/>
          </a:xfrm>
          <a:prstGeom prst="ellipse">
            <a:avLst/>
          </a:prstGeom>
          <a:ln>
            <a:noFill/>
          </a:ln>
          <a:effectLst>
            <a:softEdge rad="112500"/>
          </a:effectLst>
        </p:spPr>
      </p:pic>
      <p:sp>
        <p:nvSpPr>
          <p:cNvPr id="11" name="Footer Placeholder 10">
            <a:extLst>
              <a:ext uri="{FF2B5EF4-FFF2-40B4-BE49-F238E27FC236}">
                <a16:creationId xmlns:a16="http://schemas.microsoft.com/office/drawing/2014/main" id="{7C456F4C-F33B-94B3-EDDB-B959694978EB}"/>
              </a:ext>
            </a:extLst>
          </p:cNvPr>
          <p:cNvSpPr>
            <a:spLocks noGrp="1"/>
          </p:cNvSpPr>
          <p:nvPr>
            <p:ph type="ftr" sz="quarter" idx="11"/>
          </p:nvPr>
        </p:nvSpPr>
        <p:spPr>
          <a:xfrm>
            <a:off x="8146467" y="6352267"/>
            <a:ext cx="3859795" cy="304801"/>
          </a:xfrm>
        </p:spPr>
        <p:txBody>
          <a:bodyPr/>
          <a:lstStyle/>
          <a:p>
            <a:r>
              <a:rPr lang="en-US" dirty="0">
                <a:solidFill>
                  <a:schemeClr val="bg1">
                    <a:alpha val="60000"/>
                  </a:schemeClr>
                </a:solidFill>
              </a:rPr>
              <a:t>2023 Alaska Interagency Incident Business Training</a:t>
            </a:r>
          </a:p>
        </p:txBody>
      </p:sp>
    </p:spTree>
    <p:extLst>
      <p:ext uri="{BB962C8B-B14F-4D97-AF65-F5344CB8AC3E}">
        <p14:creationId xmlns:p14="http://schemas.microsoft.com/office/powerpoint/2010/main" val="15892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2"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vert="horz" lIns="91440" tIns="45720" rIns="91440" bIns="45720" rtlCol="0">
            <a:normAutofit/>
          </a:bodyPr>
          <a:lstStyle/>
          <a:p>
            <a:r>
              <a:rPr lang="en-US" dirty="0"/>
              <a:t>What is the Northwest Compact?</a:t>
            </a:r>
          </a:p>
        </p:txBody>
      </p:sp>
      <p:sp>
        <p:nvSpPr>
          <p:cNvPr id="44" name="Rectangle 43">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40F7088E-3523-491B-A75B-CFAC1A3B36BD}"/>
              </a:ext>
            </a:extLst>
          </p:cNvPr>
          <p:cNvPicPr>
            <a:picLocks noChangeAspect="1"/>
          </p:cNvPicPr>
          <p:nvPr/>
        </p:nvPicPr>
        <p:blipFill>
          <a:blip r:embed="rId4"/>
          <a:stretch>
            <a:fillRect/>
          </a:stretch>
        </p:blipFill>
        <p:spPr>
          <a:xfrm>
            <a:off x="377437" y="2876552"/>
            <a:ext cx="6114231" cy="32099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6869104" y="2402309"/>
            <a:ext cx="4674591" cy="3800362"/>
          </a:xfrm>
        </p:spPr>
        <p:txBody>
          <a:bodyPr vert="horz" lIns="91440" tIns="45720" rIns="91440" bIns="45720" rtlCol="0">
            <a:normAutofit/>
          </a:bodyPr>
          <a:lstStyle/>
          <a:p>
            <a:r>
              <a:rPr lang="en-US" cap="all" dirty="0">
                <a:solidFill>
                  <a:schemeClr val="bg1"/>
                </a:solidFill>
                <a:latin typeface="+mn-lt"/>
              </a:rPr>
              <a:t>an agreement that allows participating cooperators to share resources.</a:t>
            </a:r>
          </a:p>
          <a:p>
            <a:r>
              <a:rPr lang="en-US" cap="all" dirty="0">
                <a:solidFill>
                  <a:schemeClr val="bg1"/>
                </a:solidFill>
                <a:latin typeface="+mn-lt"/>
              </a:rPr>
              <a:t>Shared resources assist in prevention, preparedness, prescribed fire, training, pre-suppression, and suppression control.</a:t>
            </a:r>
          </a:p>
          <a:p>
            <a:r>
              <a:rPr lang="en-US" cap="all" dirty="0">
                <a:solidFill>
                  <a:schemeClr val="bg1"/>
                </a:solidFill>
                <a:latin typeface="+mn-lt"/>
              </a:rPr>
              <a:t>Requests for resources can be filled in as little as 48 hours.</a:t>
            </a:r>
          </a:p>
          <a:p>
            <a:endParaRPr lang="en-US" cap="all" dirty="0">
              <a:solidFill>
                <a:schemeClr val="bg1"/>
              </a:solidFill>
            </a:endParaRPr>
          </a:p>
          <a:p>
            <a:endParaRPr lang="en-US" cap="all" dirty="0">
              <a:solidFill>
                <a:schemeClr val="bg1"/>
              </a:solidFill>
            </a:endParaRPr>
          </a:p>
        </p:txBody>
      </p:sp>
      <p:sp>
        <p:nvSpPr>
          <p:cNvPr id="4" name="Footer Placeholder 3">
            <a:extLst>
              <a:ext uri="{FF2B5EF4-FFF2-40B4-BE49-F238E27FC236}">
                <a16:creationId xmlns:a16="http://schemas.microsoft.com/office/drawing/2014/main" id="{87C3EB7E-3EDC-7D55-F91B-E3878B0CDE1D}"/>
              </a:ext>
            </a:extLst>
          </p:cNvPr>
          <p:cNvSpPr>
            <a:spLocks noGrp="1"/>
          </p:cNvSpPr>
          <p:nvPr>
            <p:ph type="ftr" sz="quarter" idx="11"/>
          </p:nvPr>
        </p:nvSpPr>
        <p:spPr>
          <a:xfrm>
            <a:off x="8129641" y="6312388"/>
            <a:ext cx="3859795" cy="304801"/>
          </a:xfrm>
        </p:spPr>
        <p:txBody>
          <a:bodyPr/>
          <a:lstStyle/>
          <a:p>
            <a:r>
              <a:rPr lang="en-US" dirty="0">
                <a:solidFill>
                  <a:schemeClr val="bg1">
                    <a:alpha val="60000"/>
                  </a:schemeClr>
                </a:solidFill>
              </a:rPr>
              <a:t>2023 Alaska Interagency Incident Business Training</a:t>
            </a:r>
          </a:p>
        </p:txBody>
      </p:sp>
    </p:spTree>
    <p:extLst>
      <p:ext uri="{BB962C8B-B14F-4D97-AF65-F5344CB8AC3E}">
        <p14:creationId xmlns:p14="http://schemas.microsoft.com/office/powerpoint/2010/main" val="27759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pPr algn="ctr"/>
            <a:r>
              <a:rPr lang="en-US" sz="3600" dirty="0">
                <a:solidFill>
                  <a:srgbClr val="EBEBEB"/>
                </a:solidFill>
              </a:rPr>
              <a:t>Who are the Parties of the NWC?</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8BFA050-3E3E-68EA-3D1F-C27CF728590F}"/>
              </a:ext>
            </a:extLst>
          </p:cNvPr>
          <p:cNvGraphicFramePr>
            <a:graphicFrameLocks noGrp="1"/>
          </p:cNvGraphicFramePr>
          <p:nvPr>
            <p:ph idx="1"/>
            <p:extLst>
              <p:ext uri="{D42A27DB-BD31-4B8C-83A1-F6EECF244321}">
                <p14:modId xmlns:p14="http://schemas.microsoft.com/office/powerpoint/2010/main" val="3694504618"/>
              </p:ext>
            </p:extLst>
          </p:nvPr>
        </p:nvGraphicFramePr>
        <p:xfrm>
          <a:off x="4720782" y="814754"/>
          <a:ext cx="5615061" cy="5205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33E73DB-9773-290C-8FDD-DEB4D617304D}"/>
              </a:ext>
            </a:extLst>
          </p:cNvPr>
          <p:cNvSpPr>
            <a:spLocks noGrp="1"/>
          </p:cNvSpPr>
          <p:nvPr>
            <p:ph type="ftr" sz="quarter" idx="11"/>
          </p:nvPr>
        </p:nvSpPr>
        <p:spPr>
          <a:xfrm>
            <a:off x="8088544" y="6400799"/>
            <a:ext cx="3859795" cy="304801"/>
          </a:xfrm>
        </p:spPr>
        <p:txBody>
          <a:bodyPr/>
          <a:lstStyle/>
          <a:p>
            <a:r>
              <a:rPr lang="en-US" dirty="0">
                <a:solidFill>
                  <a:schemeClr val="tx1">
                    <a:alpha val="60000"/>
                  </a:schemeClr>
                </a:solidFill>
              </a:rPr>
              <a:t>2023 Alaska Interagency Incident Business Training</a:t>
            </a:r>
          </a:p>
        </p:txBody>
      </p:sp>
    </p:spTree>
    <p:extLst>
      <p:ext uri="{BB962C8B-B14F-4D97-AF65-F5344CB8AC3E}">
        <p14:creationId xmlns:p14="http://schemas.microsoft.com/office/powerpoint/2010/main" val="1405169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70908" cy="3709642"/>
          </a:xfrm>
        </p:spPr>
        <p:txBody>
          <a:bodyPr anchor="ctr">
            <a:normAutofit/>
          </a:bodyPr>
          <a:lstStyle/>
          <a:p>
            <a:r>
              <a:rPr lang="en-US" sz="3600" dirty="0">
                <a:solidFill>
                  <a:srgbClr val="EBEBEB"/>
                </a:solidFill>
              </a:rPr>
              <a:t>Authority</a:t>
            </a:r>
          </a:p>
        </p:txBody>
      </p:sp>
      <p:sp>
        <p:nvSpPr>
          <p:cNvPr id="22" name="Freeform: Shape 2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760D9CBE-2A11-DAAF-6A21-05E4DA46588E}"/>
              </a:ext>
            </a:extLst>
          </p:cNvPr>
          <p:cNvGraphicFramePr>
            <a:graphicFrameLocks noGrp="1"/>
          </p:cNvGraphicFramePr>
          <p:nvPr>
            <p:ph idx="1"/>
            <p:extLst>
              <p:ext uri="{D42A27DB-BD31-4B8C-83A1-F6EECF244321}">
                <p14:modId xmlns:p14="http://schemas.microsoft.com/office/powerpoint/2010/main" val="79255427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3CF61B1-E814-842B-02AD-18EED0C6A579}"/>
              </a:ext>
            </a:extLst>
          </p:cNvPr>
          <p:cNvSpPr>
            <a:spLocks noGrp="1"/>
          </p:cNvSpPr>
          <p:nvPr>
            <p:ph type="ftr" sz="quarter" idx="11"/>
          </p:nvPr>
        </p:nvSpPr>
        <p:spPr>
          <a:xfrm>
            <a:off x="8098818" y="6324600"/>
            <a:ext cx="3859795" cy="304801"/>
          </a:xfrm>
        </p:spPr>
        <p:txBody>
          <a:bodyPr/>
          <a:lstStyle/>
          <a:p>
            <a:r>
              <a:rPr lang="en-US" dirty="0">
                <a:solidFill>
                  <a:schemeClr val="tx1">
                    <a:alpha val="60000"/>
                  </a:schemeClr>
                </a:solidFill>
              </a:rPr>
              <a:t>2023 Alaska Interagency Incident Business Training</a:t>
            </a:r>
          </a:p>
        </p:txBody>
      </p:sp>
    </p:spTree>
    <p:extLst>
      <p:ext uri="{BB962C8B-B14F-4D97-AF65-F5344CB8AC3E}">
        <p14:creationId xmlns:p14="http://schemas.microsoft.com/office/powerpoint/2010/main" val="17013194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fontScale="90000"/>
          </a:bodyPr>
          <a:lstStyle/>
          <a:p>
            <a:r>
              <a:rPr lang="en-US" dirty="0"/>
              <a:t>Administrative Benefits &amp; Challenges</a:t>
            </a:r>
            <a:br>
              <a:rPr lang="en-US" dirty="0"/>
            </a:br>
            <a:endParaRPr lang="en-US" dirty="0"/>
          </a:p>
        </p:txBody>
      </p:sp>
      <p:sp>
        <p:nvSpPr>
          <p:cNvPr id="28" name="Rectangle 27">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214313" y="2286163"/>
            <a:ext cx="5557224" cy="4347770"/>
          </a:xfrm>
        </p:spPr>
        <p:txBody>
          <a:bodyPr>
            <a:normAutofit/>
          </a:bodyPr>
          <a:lstStyle/>
          <a:p>
            <a:pPr marL="0" indent="0">
              <a:lnSpc>
                <a:spcPct val="90000"/>
              </a:lnSpc>
              <a:buNone/>
            </a:pPr>
            <a:r>
              <a:rPr lang="en-US" b="1" dirty="0">
                <a:solidFill>
                  <a:schemeClr val="bg1"/>
                </a:solidFill>
              </a:rPr>
              <a:t>BENEFITS</a:t>
            </a:r>
          </a:p>
          <a:p>
            <a:pPr>
              <a:lnSpc>
                <a:spcPct val="90000"/>
              </a:lnSpc>
            </a:pPr>
            <a:r>
              <a:rPr lang="en-US" dirty="0">
                <a:solidFill>
                  <a:schemeClr val="bg1"/>
                </a:solidFill>
              </a:rPr>
              <a:t>Requests for resources are channeled by the most expeditious means to the appropriate authorized officials. </a:t>
            </a:r>
          </a:p>
          <a:p>
            <a:pPr>
              <a:lnSpc>
                <a:spcPct val="90000"/>
              </a:lnSpc>
            </a:pPr>
            <a:r>
              <a:rPr lang="en-US" dirty="0">
                <a:solidFill>
                  <a:schemeClr val="bg1"/>
                </a:solidFill>
              </a:rPr>
              <a:t>Sharing of resources allows for adequate staffing in Alaska, the lower 48, and in Canada. </a:t>
            </a:r>
          </a:p>
          <a:p>
            <a:pPr marL="0" indent="0">
              <a:lnSpc>
                <a:spcPct val="90000"/>
              </a:lnSpc>
              <a:buNone/>
            </a:pPr>
            <a:r>
              <a:rPr lang="en-US" b="1" dirty="0">
                <a:solidFill>
                  <a:schemeClr val="bg1"/>
                </a:solidFill>
              </a:rPr>
              <a:t>CHALLENGES</a:t>
            </a:r>
          </a:p>
          <a:p>
            <a:pPr>
              <a:lnSpc>
                <a:spcPct val="90000"/>
              </a:lnSpc>
            </a:pPr>
            <a:r>
              <a:rPr lang="en-US" dirty="0">
                <a:solidFill>
                  <a:schemeClr val="bg1"/>
                </a:solidFill>
              </a:rPr>
              <a:t>Canadian resources must be forced into IROC.</a:t>
            </a:r>
          </a:p>
          <a:p>
            <a:pPr>
              <a:lnSpc>
                <a:spcPct val="90000"/>
              </a:lnSpc>
            </a:pPr>
            <a:r>
              <a:rPr lang="en-US" dirty="0">
                <a:solidFill>
                  <a:schemeClr val="bg1"/>
                </a:solidFill>
              </a:rPr>
              <a:t>Additional processes are necessary to track resources.</a:t>
            </a:r>
          </a:p>
          <a:p>
            <a:pPr>
              <a:lnSpc>
                <a:spcPct val="90000"/>
              </a:lnSpc>
            </a:pPr>
            <a:endParaRPr lang="en-US" sz="1700" dirty="0">
              <a:solidFill>
                <a:schemeClr val="bg1"/>
              </a:solidFill>
            </a:endParaRPr>
          </a:p>
        </p:txBody>
      </p:sp>
      <p:pic>
        <p:nvPicPr>
          <p:cNvPr id="7" name="Picture 6">
            <a:extLst>
              <a:ext uri="{FF2B5EF4-FFF2-40B4-BE49-F238E27FC236}">
                <a16:creationId xmlns:a16="http://schemas.microsoft.com/office/drawing/2014/main" id="{D73D5487-A79F-B55B-58B1-087CDC57F913}"/>
              </a:ext>
            </a:extLst>
          </p:cNvPr>
          <p:cNvPicPr>
            <a:picLocks noChangeAspect="1"/>
          </p:cNvPicPr>
          <p:nvPr/>
        </p:nvPicPr>
        <p:blipFill>
          <a:blip r:embed="rId4"/>
          <a:stretch>
            <a:fillRect/>
          </a:stretch>
        </p:blipFill>
        <p:spPr>
          <a:xfrm>
            <a:off x="5771537" y="2286162"/>
            <a:ext cx="5938613" cy="4038257"/>
          </a:xfrm>
          <a:prstGeom prst="rect">
            <a:avLst/>
          </a:prstGeom>
          <a:ln>
            <a:noFill/>
          </a:ln>
          <a:effectLst>
            <a:softEdge rad="112500"/>
          </a:effectLst>
        </p:spPr>
      </p:pic>
      <p:sp>
        <p:nvSpPr>
          <p:cNvPr id="4" name="Footer Placeholder 3">
            <a:extLst>
              <a:ext uri="{FF2B5EF4-FFF2-40B4-BE49-F238E27FC236}">
                <a16:creationId xmlns:a16="http://schemas.microsoft.com/office/drawing/2014/main" id="{8D573D3F-AEAF-C940-492A-CD0C54388C36}"/>
              </a:ext>
            </a:extLst>
          </p:cNvPr>
          <p:cNvSpPr>
            <a:spLocks noGrp="1"/>
          </p:cNvSpPr>
          <p:nvPr>
            <p:ph type="ftr" sz="quarter" idx="11"/>
          </p:nvPr>
        </p:nvSpPr>
        <p:spPr>
          <a:xfrm>
            <a:off x="8117892" y="6383541"/>
            <a:ext cx="3859795" cy="304801"/>
          </a:xfrm>
        </p:spPr>
        <p:txBody>
          <a:bodyPr/>
          <a:lstStyle/>
          <a:p>
            <a:r>
              <a:rPr lang="en-US" dirty="0">
                <a:solidFill>
                  <a:schemeClr val="bg1">
                    <a:alpha val="60000"/>
                  </a:schemeClr>
                </a:solidFill>
              </a:rPr>
              <a:t>2023 Alaska Interagency Incident Business Training</a:t>
            </a:r>
          </a:p>
        </p:txBody>
      </p:sp>
    </p:spTree>
    <p:extLst>
      <p:ext uri="{BB962C8B-B14F-4D97-AF65-F5344CB8AC3E}">
        <p14:creationId xmlns:p14="http://schemas.microsoft.com/office/powerpoint/2010/main" val="48840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pPr algn="ctr"/>
            <a:r>
              <a:rPr lang="en-US" sz="3600" dirty="0">
                <a:solidFill>
                  <a:srgbClr val="EBEBEB"/>
                </a:solidFill>
              </a:rPr>
              <a:t>General Procedures</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id="{A33E73DB-9773-290C-8FDD-DEB4D617304D}"/>
              </a:ext>
            </a:extLst>
          </p:cNvPr>
          <p:cNvSpPr>
            <a:spLocks noGrp="1"/>
          </p:cNvSpPr>
          <p:nvPr>
            <p:ph type="ftr" sz="quarter" idx="11"/>
          </p:nvPr>
        </p:nvSpPr>
        <p:spPr>
          <a:xfrm>
            <a:off x="8088544" y="6400799"/>
            <a:ext cx="3859795" cy="304801"/>
          </a:xfrm>
        </p:spPr>
        <p:txBody>
          <a:bodyPr/>
          <a:lstStyle/>
          <a:p>
            <a:r>
              <a:rPr lang="en-US" dirty="0">
                <a:solidFill>
                  <a:schemeClr val="tx1">
                    <a:alpha val="60000"/>
                  </a:schemeClr>
                </a:solidFill>
              </a:rPr>
              <a:t>2023 Alaska Interagency Incident Business Training</a:t>
            </a:r>
          </a:p>
        </p:txBody>
      </p:sp>
      <p:sp>
        <p:nvSpPr>
          <p:cNvPr id="6" name="Content Placeholder 5">
            <a:extLst>
              <a:ext uri="{FF2B5EF4-FFF2-40B4-BE49-F238E27FC236}">
                <a16:creationId xmlns:a16="http://schemas.microsoft.com/office/drawing/2014/main" id="{29F97966-6D0C-5EC4-634A-DB43D115C2E3}"/>
              </a:ext>
            </a:extLst>
          </p:cNvPr>
          <p:cNvSpPr>
            <a:spLocks noGrp="1"/>
          </p:cNvSpPr>
          <p:nvPr>
            <p:ph idx="1"/>
          </p:nvPr>
        </p:nvSpPr>
        <p:spPr>
          <a:xfrm>
            <a:off x="4396336" y="5615935"/>
            <a:ext cx="6510515" cy="692648"/>
          </a:xfrm>
        </p:spPr>
        <p:txBody>
          <a:bodyPr>
            <a:normAutofit/>
          </a:bodyPr>
          <a:lstStyle/>
          <a:p>
            <a:r>
              <a:rPr lang="en-US" sz="1800" dirty="0"/>
              <a:t>General procedures outlined in the agreement are intentionally vague.</a:t>
            </a:r>
          </a:p>
          <a:p>
            <a:endParaRPr lang="en-US" dirty="0"/>
          </a:p>
        </p:txBody>
      </p:sp>
      <p:pic>
        <p:nvPicPr>
          <p:cNvPr id="4" name="Picture 3">
            <a:extLst>
              <a:ext uri="{FF2B5EF4-FFF2-40B4-BE49-F238E27FC236}">
                <a16:creationId xmlns:a16="http://schemas.microsoft.com/office/drawing/2014/main" id="{ECFE9313-B86B-F613-B0C8-D24C40E7C24D}"/>
              </a:ext>
            </a:extLst>
          </p:cNvPr>
          <p:cNvPicPr>
            <a:picLocks noChangeAspect="1"/>
          </p:cNvPicPr>
          <p:nvPr/>
        </p:nvPicPr>
        <p:blipFill>
          <a:blip r:embed="rId3"/>
          <a:stretch>
            <a:fillRect/>
          </a:stretch>
        </p:blipFill>
        <p:spPr>
          <a:xfrm>
            <a:off x="4916411" y="499581"/>
            <a:ext cx="5183136" cy="48483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261304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pPr algn="ctr"/>
            <a:r>
              <a:rPr lang="en-US" sz="3600" dirty="0">
                <a:solidFill>
                  <a:srgbClr val="EBEBEB"/>
                </a:solidFill>
              </a:rPr>
              <a:t>NWC</a:t>
            </a:r>
            <a:br>
              <a:rPr lang="en-US" sz="3600" dirty="0">
                <a:solidFill>
                  <a:srgbClr val="EBEBEB"/>
                </a:solidFill>
              </a:rPr>
            </a:br>
            <a:r>
              <a:rPr lang="en-US" sz="3600" dirty="0">
                <a:solidFill>
                  <a:srgbClr val="EBEBEB"/>
                </a:solidFill>
              </a:rPr>
              <a:t> Overview</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id="{A33E73DB-9773-290C-8FDD-DEB4D617304D}"/>
              </a:ext>
            </a:extLst>
          </p:cNvPr>
          <p:cNvSpPr>
            <a:spLocks noGrp="1"/>
          </p:cNvSpPr>
          <p:nvPr>
            <p:ph type="ftr" sz="quarter" idx="11"/>
          </p:nvPr>
        </p:nvSpPr>
        <p:spPr>
          <a:xfrm>
            <a:off x="8088544" y="6400799"/>
            <a:ext cx="3859795" cy="304801"/>
          </a:xfrm>
        </p:spPr>
        <p:txBody>
          <a:bodyPr/>
          <a:lstStyle/>
          <a:p>
            <a:r>
              <a:rPr lang="en-US" dirty="0">
                <a:solidFill>
                  <a:schemeClr val="tx1">
                    <a:alpha val="60000"/>
                  </a:schemeClr>
                </a:solidFill>
              </a:rPr>
              <a:t>2023 Alaska Interagency Incident Business Training</a:t>
            </a:r>
          </a:p>
        </p:txBody>
      </p:sp>
      <p:sp>
        <p:nvSpPr>
          <p:cNvPr id="6" name="Content Placeholder 5">
            <a:extLst>
              <a:ext uri="{FF2B5EF4-FFF2-40B4-BE49-F238E27FC236}">
                <a16:creationId xmlns:a16="http://schemas.microsoft.com/office/drawing/2014/main" id="{29F97966-6D0C-5EC4-634A-DB43D115C2E3}"/>
              </a:ext>
            </a:extLst>
          </p:cNvPr>
          <p:cNvSpPr>
            <a:spLocks noGrp="1"/>
          </p:cNvSpPr>
          <p:nvPr>
            <p:ph idx="1"/>
          </p:nvPr>
        </p:nvSpPr>
        <p:spPr>
          <a:xfrm>
            <a:off x="4720782" y="598469"/>
            <a:ext cx="5450634" cy="5649930"/>
          </a:xfrm>
        </p:spPr>
        <p:txBody>
          <a:bodyPr>
            <a:normAutofit lnSpcReduction="10000"/>
          </a:bodyPr>
          <a:lstStyle/>
          <a:p>
            <a:r>
              <a:rPr lang="en-US" dirty="0"/>
              <a:t>If receiving NWC resources, review the agreement for specific processing guidelines.</a:t>
            </a:r>
          </a:p>
          <a:p>
            <a:r>
              <a:rPr lang="en-US" dirty="0"/>
              <a:t>It’s important to note that the Canadian provinces bill the US in CAD and the US bills in USD. </a:t>
            </a:r>
          </a:p>
          <a:p>
            <a:pPr lvl="1"/>
            <a:r>
              <a:rPr lang="en-US" dirty="0"/>
              <a:t>Must use the Bank of Canada for conversion.</a:t>
            </a:r>
          </a:p>
          <a:p>
            <a:r>
              <a:rPr lang="en-US" dirty="0"/>
              <a:t>Administrative and financial representatives have begun meeting to ensure processes are consistent within each state/province.</a:t>
            </a:r>
          </a:p>
          <a:p>
            <a:r>
              <a:rPr lang="en-US" dirty="0"/>
              <a:t>State of Alaska contacts:</a:t>
            </a:r>
          </a:p>
          <a:p>
            <a:pPr lvl="1"/>
            <a:r>
              <a:rPr lang="en-US" dirty="0"/>
              <a:t>Ed Sanford – operations</a:t>
            </a:r>
          </a:p>
          <a:p>
            <a:pPr lvl="1"/>
            <a:r>
              <a:rPr lang="en-US" dirty="0"/>
              <a:t>Heidi Scott – financial and administration</a:t>
            </a:r>
          </a:p>
          <a:p>
            <a:pPr lvl="1"/>
            <a:r>
              <a:rPr lang="en-US" dirty="0"/>
              <a:t>Katie Kelley – dispatch and ordering</a:t>
            </a:r>
          </a:p>
          <a:p>
            <a:endParaRPr lang="en-US" dirty="0"/>
          </a:p>
        </p:txBody>
      </p:sp>
    </p:spTree>
    <p:extLst>
      <p:ext uri="{BB962C8B-B14F-4D97-AF65-F5344CB8AC3E}">
        <p14:creationId xmlns:p14="http://schemas.microsoft.com/office/powerpoint/2010/main" val="30625736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8"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185738" y="629267"/>
            <a:ext cx="10272712" cy="1016654"/>
          </a:xfrm>
        </p:spPr>
        <p:txBody>
          <a:bodyPr>
            <a:normAutofit/>
          </a:bodyPr>
          <a:lstStyle/>
          <a:p>
            <a:pPr>
              <a:lnSpc>
                <a:spcPct val="90000"/>
              </a:lnSpc>
            </a:pPr>
            <a:r>
              <a:rPr lang="en-US" sz="3100" dirty="0"/>
              <a:t>How the Finance Section processes NWC Resources</a:t>
            </a:r>
          </a:p>
        </p:txBody>
      </p:sp>
      <p:sp>
        <p:nvSpPr>
          <p:cNvPr id="19" name="Rectangle 11">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7FDA6BBE-58A4-609D-9F58-26721DD29EAE}"/>
              </a:ext>
            </a:extLst>
          </p:cNvPr>
          <p:cNvPicPr>
            <a:picLocks noChangeAspect="1"/>
          </p:cNvPicPr>
          <p:nvPr/>
        </p:nvPicPr>
        <p:blipFill>
          <a:blip r:embed="rId4"/>
          <a:stretch>
            <a:fillRect/>
          </a:stretch>
        </p:blipFill>
        <p:spPr>
          <a:xfrm>
            <a:off x="331242" y="2458822"/>
            <a:ext cx="4926880" cy="33133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ontent Placeholder 2"/>
          <p:cNvSpPr>
            <a:spLocks noGrp="1"/>
          </p:cNvSpPr>
          <p:nvPr>
            <p:ph idx="1"/>
          </p:nvPr>
        </p:nvSpPr>
        <p:spPr>
          <a:xfrm>
            <a:off x="5286375" y="2402308"/>
            <a:ext cx="6257320" cy="3826425"/>
          </a:xfrm>
        </p:spPr>
        <p:txBody>
          <a:bodyPr>
            <a:normAutofit fontScale="92500" lnSpcReduction="10000"/>
          </a:bodyPr>
          <a:lstStyle/>
          <a:p>
            <a:pPr>
              <a:lnSpc>
                <a:spcPct val="90000"/>
              </a:lnSpc>
            </a:pPr>
            <a:r>
              <a:rPr lang="en-US" sz="1800" dirty="0">
                <a:solidFill>
                  <a:schemeClr val="bg1"/>
                </a:solidFill>
              </a:rPr>
              <a:t>NWC personnel resources are processed in the same manner as other resource going to a fire. </a:t>
            </a:r>
          </a:p>
          <a:p>
            <a:pPr lvl="1">
              <a:lnSpc>
                <a:spcPct val="90000"/>
              </a:lnSpc>
            </a:pPr>
            <a:r>
              <a:rPr lang="en-US" dirty="0">
                <a:solidFill>
                  <a:schemeClr val="bg1"/>
                </a:solidFill>
              </a:rPr>
              <a:t>Must check-in</a:t>
            </a:r>
          </a:p>
          <a:p>
            <a:pPr lvl="1">
              <a:lnSpc>
                <a:spcPct val="90000"/>
              </a:lnSpc>
            </a:pPr>
            <a:r>
              <a:rPr lang="en-US" dirty="0">
                <a:solidFill>
                  <a:schemeClr val="bg1"/>
                </a:solidFill>
              </a:rPr>
              <a:t>Must have a RO assigning them to the fire</a:t>
            </a:r>
          </a:p>
          <a:p>
            <a:pPr lvl="1">
              <a:lnSpc>
                <a:spcPct val="90000"/>
              </a:lnSpc>
            </a:pPr>
            <a:r>
              <a:rPr lang="en-US" dirty="0">
                <a:solidFill>
                  <a:schemeClr val="bg1"/>
                </a:solidFill>
              </a:rPr>
              <a:t>Complete CTRs and receive an OF-288.</a:t>
            </a:r>
          </a:p>
          <a:p>
            <a:pPr>
              <a:lnSpc>
                <a:spcPct val="90000"/>
              </a:lnSpc>
            </a:pPr>
            <a:r>
              <a:rPr lang="en-US" sz="1800" dirty="0">
                <a:solidFill>
                  <a:schemeClr val="bg1"/>
                </a:solidFill>
              </a:rPr>
              <a:t>State of Alaska Agency Equipment – Require an OF-286</a:t>
            </a:r>
          </a:p>
          <a:p>
            <a:pPr lvl="1">
              <a:lnSpc>
                <a:spcPct val="90000"/>
              </a:lnSpc>
            </a:pPr>
            <a:r>
              <a:rPr lang="en-US" dirty="0">
                <a:solidFill>
                  <a:schemeClr val="bg1"/>
                </a:solidFill>
              </a:rPr>
              <a:t>Review the RO for type of equipment (Ex Type 6 Engine)</a:t>
            </a:r>
          </a:p>
          <a:p>
            <a:pPr lvl="1">
              <a:lnSpc>
                <a:spcPct val="90000"/>
              </a:lnSpc>
            </a:pPr>
            <a:r>
              <a:rPr lang="en-US" dirty="0">
                <a:solidFill>
                  <a:schemeClr val="bg1"/>
                </a:solidFill>
              </a:rPr>
              <a:t>Vendor agreement address is in NW Compact Appendix C</a:t>
            </a:r>
          </a:p>
          <a:p>
            <a:pPr lvl="1">
              <a:lnSpc>
                <a:spcPct val="90000"/>
              </a:lnSpc>
            </a:pPr>
            <a:r>
              <a:rPr lang="en-US" dirty="0">
                <a:solidFill>
                  <a:schemeClr val="bg1"/>
                </a:solidFill>
              </a:rPr>
              <a:t>Rate will come out of the Region’s Geo. Area Supplement</a:t>
            </a:r>
          </a:p>
        </p:txBody>
      </p:sp>
      <p:sp>
        <p:nvSpPr>
          <p:cNvPr id="4" name="Footer Placeholder 3">
            <a:extLst>
              <a:ext uri="{FF2B5EF4-FFF2-40B4-BE49-F238E27FC236}">
                <a16:creationId xmlns:a16="http://schemas.microsoft.com/office/drawing/2014/main" id="{9ABC1CB7-433C-730C-57A2-A3A3E6AAF6BA}"/>
              </a:ext>
            </a:extLst>
          </p:cNvPr>
          <p:cNvSpPr>
            <a:spLocks noGrp="1"/>
          </p:cNvSpPr>
          <p:nvPr>
            <p:ph type="ftr" sz="quarter" idx="11"/>
          </p:nvPr>
        </p:nvSpPr>
        <p:spPr>
          <a:xfrm>
            <a:off x="8109092" y="6383594"/>
            <a:ext cx="3859795" cy="304801"/>
          </a:xfrm>
        </p:spPr>
        <p:txBody>
          <a:bodyPr/>
          <a:lstStyle/>
          <a:p>
            <a:r>
              <a:rPr lang="en-US" dirty="0">
                <a:solidFill>
                  <a:schemeClr val="bg1">
                    <a:alpha val="60000"/>
                  </a:schemeClr>
                </a:solidFill>
              </a:rPr>
              <a:t>2023 Alaska Interagency Incident Business Training</a:t>
            </a:r>
          </a:p>
        </p:txBody>
      </p:sp>
    </p:spTree>
    <p:extLst>
      <p:ext uri="{BB962C8B-B14F-4D97-AF65-F5344CB8AC3E}">
        <p14:creationId xmlns:p14="http://schemas.microsoft.com/office/powerpoint/2010/main" val="150595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70908" cy="3709642"/>
          </a:xfrm>
        </p:spPr>
        <p:txBody>
          <a:bodyPr anchor="ctr">
            <a:normAutofit/>
          </a:bodyPr>
          <a:lstStyle/>
          <a:p>
            <a:pPr algn="ctr"/>
            <a:r>
              <a:rPr lang="en-US" sz="3600" dirty="0">
                <a:solidFill>
                  <a:srgbClr val="EBEBEB"/>
                </a:solidFill>
              </a:rPr>
              <a:t>What Would You Do?</a:t>
            </a:r>
            <a:br>
              <a:rPr lang="en-US" sz="3600" dirty="0">
                <a:solidFill>
                  <a:srgbClr val="EBEBEB"/>
                </a:solidFill>
              </a:rPr>
            </a:br>
            <a:br>
              <a:rPr lang="en-US" sz="3600" dirty="0">
                <a:solidFill>
                  <a:srgbClr val="EBEBEB"/>
                </a:solidFill>
              </a:rPr>
            </a:br>
            <a:r>
              <a:rPr lang="en-US" sz="3200" dirty="0">
                <a:solidFill>
                  <a:srgbClr val="EBEBEB"/>
                </a:solidFill>
              </a:rPr>
              <a:t>Scenario One</a:t>
            </a:r>
            <a:endParaRPr lang="en-US" sz="3600" dirty="0">
              <a:solidFill>
                <a:srgbClr val="EBEBEB"/>
              </a:solidFill>
            </a:endParaRPr>
          </a:p>
        </p:txBody>
      </p:sp>
      <p:sp>
        <p:nvSpPr>
          <p:cNvPr id="22" name="Freeform: Shape 2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9DDDE935-FA08-6C3B-1B33-6E3D33F1B5A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flipH="1">
            <a:off x="5936527" y="60536"/>
            <a:ext cx="4654560" cy="3518454"/>
          </a:xfrm>
          <a:prstGeom prst="ellipse">
            <a:avLst/>
          </a:prstGeom>
          <a:ln>
            <a:noFill/>
          </a:ln>
          <a:effectLst>
            <a:softEdge rad="112500"/>
          </a:effectLst>
        </p:spPr>
      </p:pic>
      <p:sp>
        <p:nvSpPr>
          <p:cNvPr id="9" name="Content Placeholder 2">
            <a:extLst>
              <a:ext uri="{FF2B5EF4-FFF2-40B4-BE49-F238E27FC236}">
                <a16:creationId xmlns:a16="http://schemas.microsoft.com/office/drawing/2014/main" id="{E1BCC665-D72A-C907-97CF-9C8564018D59}"/>
              </a:ext>
            </a:extLst>
          </p:cNvPr>
          <p:cNvSpPr txBox="1">
            <a:spLocks/>
          </p:cNvSpPr>
          <p:nvPr/>
        </p:nvSpPr>
        <p:spPr>
          <a:xfrm>
            <a:off x="4410632" y="3639526"/>
            <a:ext cx="6276199" cy="27364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sz="2200" dirty="0"/>
              <a:t>The State of Alaska engine strike team is assigned to an incident in Washington;</a:t>
            </a:r>
          </a:p>
          <a:p>
            <a:pPr lvl="1">
              <a:lnSpc>
                <a:spcPct val="90000"/>
              </a:lnSpc>
            </a:pPr>
            <a:r>
              <a:rPr lang="en-US" sz="2200" dirty="0"/>
              <a:t>Where is the agreement for the strike team located?</a:t>
            </a:r>
          </a:p>
          <a:p>
            <a:pPr lvl="1">
              <a:lnSpc>
                <a:spcPct val="90000"/>
              </a:lnSpc>
            </a:pPr>
            <a:r>
              <a:rPr lang="en-US" sz="2200" dirty="0"/>
              <a:t>Where can you find the rates for the engines?</a:t>
            </a:r>
          </a:p>
          <a:p>
            <a:pPr lvl="1">
              <a:lnSpc>
                <a:spcPct val="90000"/>
              </a:lnSpc>
            </a:pPr>
            <a:r>
              <a:rPr lang="en-US" sz="2200" dirty="0"/>
              <a:t>How are the staff that accompanied the engines (as operators) processed?</a:t>
            </a:r>
          </a:p>
        </p:txBody>
      </p:sp>
      <p:sp>
        <p:nvSpPr>
          <p:cNvPr id="10" name="Footer Placeholder 9">
            <a:extLst>
              <a:ext uri="{FF2B5EF4-FFF2-40B4-BE49-F238E27FC236}">
                <a16:creationId xmlns:a16="http://schemas.microsoft.com/office/drawing/2014/main" id="{3B34C5D0-6ABB-003F-50B8-D558DAABAEBE}"/>
              </a:ext>
            </a:extLst>
          </p:cNvPr>
          <p:cNvSpPr>
            <a:spLocks noGrp="1"/>
          </p:cNvSpPr>
          <p:nvPr>
            <p:ph type="ftr" sz="quarter" idx="11"/>
          </p:nvPr>
        </p:nvSpPr>
        <p:spPr>
          <a:xfrm>
            <a:off x="8176655" y="6443955"/>
            <a:ext cx="3859795" cy="304801"/>
          </a:xfrm>
        </p:spPr>
        <p:txBody>
          <a:bodyPr/>
          <a:lstStyle/>
          <a:p>
            <a:r>
              <a:rPr lang="en-US" dirty="0">
                <a:solidFill>
                  <a:schemeClr val="tx1">
                    <a:alpha val="60000"/>
                  </a:schemeClr>
                </a:solidFill>
              </a:rPr>
              <a:t>2023 Alaska Interagency Incident Business Training</a:t>
            </a:r>
          </a:p>
        </p:txBody>
      </p:sp>
    </p:spTree>
    <p:extLst>
      <p:ext uri="{BB962C8B-B14F-4D97-AF65-F5344CB8AC3E}">
        <p14:creationId xmlns:p14="http://schemas.microsoft.com/office/powerpoint/2010/main" val="148145099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532</TotalTime>
  <Words>975</Words>
  <Application>Microsoft Office PowerPoint</Application>
  <PresentationFormat>Widescreen</PresentationFormat>
  <Paragraphs>98</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2023 Alaska Interagency Incident Business Training</vt:lpstr>
      <vt:lpstr>What is the Northwest Compact?</vt:lpstr>
      <vt:lpstr>Who are the Parties of the NWC?</vt:lpstr>
      <vt:lpstr>Authority</vt:lpstr>
      <vt:lpstr>Administrative Benefits &amp; Challenges </vt:lpstr>
      <vt:lpstr>General Procedures</vt:lpstr>
      <vt:lpstr>NWC  Overview</vt:lpstr>
      <vt:lpstr>How the Finance Section processes NWC Resources</vt:lpstr>
      <vt:lpstr>What Would You Do?  Scenario One</vt:lpstr>
      <vt:lpstr>What Would You Do? Scenario 2</vt:lpstr>
    </vt:vector>
  </TitlesOfParts>
  <Company>Tanana Chiefs Conference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WILDLAND FIRE PROTECTION (Northwest Compact)</dc:title>
  <dc:creator>Jolene Bante</dc:creator>
  <cp:lastModifiedBy>Fruean, Andrea N (DNR)</cp:lastModifiedBy>
  <cp:revision>19</cp:revision>
  <dcterms:created xsi:type="dcterms:W3CDTF">2023-05-09T18:29:29Z</dcterms:created>
  <dcterms:modified xsi:type="dcterms:W3CDTF">2023-05-15T01:55:56Z</dcterms:modified>
</cp:coreProperties>
</file>